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</p:sldMasterIdLst>
  <p:sldIdLst>
    <p:sldId id="286" r:id="rId3"/>
    <p:sldId id="274" r:id="rId4"/>
    <p:sldId id="303" r:id="rId5"/>
    <p:sldId id="296" r:id="rId6"/>
    <p:sldId id="297" r:id="rId7"/>
    <p:sldId id="298" r:id="rId8"/>
    <p:sldId id="299" r:id="rId9"/>
    <p:sldId id="261" r:id="rId10"/>
    <p:sldId id="314" r:id="rId11"/>
    <p:sldId id="265" r:id="rId12"/>
    <p:sldId id="306" r:id="rId13"/>
    <p:sldId id="307" r:id="rId14"/>
    <p:sldId id="305" r:id="rId15"/>
    <p:sldId id="312" r:id="rId16"/>
    <p:sldId id="316" r:id="rId17"/>
    <p:sldId id="308" r:id="rId18"/>
    <p:sldId id="311" r:id="rId19"/>
    <p:sldId id="310" r:id="rId20"/>
    <p:sldId id="315" r:id="rId21"/>
    <p:sldId id="313" r:id="rId22"/>
    <p:sldId id="272" r:id="rId23"/>
    <p:sldId id="304" r:id="rId24"/>
    <p:sldId id="259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7" autoAdjust="0"/>
    <p:restoredTop sz="94660"/>
  </p:normalViewPr>
  <p:slideViewPr>
    <p:cSldViewPr snapToGrid="0">
      <p:cViewPr varScale="1">
        <p:scale>
          <a:sx n="66" d="100"/>
          <a:sy n="66" d="100"/>
        </p:scale>
        <p:origin x="18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akuyaIwase\Documents\MATLAB\bat_algorithm\griewank_renew\20171117\distance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Sheet1!$D$2</c:f>
              <c:strCache>
                <c:ptCount val="1"/>
                <c:pt idx="0">
                  <c:v>f(x)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Sheet1!$C$3:$C$17</c:f>
              <c:numCache>
                <c:formatCode>General</c:formatCode>
                <c:ptCount val="15"/>
                <c:pt idx="0">
                  <c:v>0.1</c:v>
                </c:pt>
                <c:pt idx="1">
                  <c:v>0.2</c:v>
                </c:pt>
                <c:pt idx="2">
                  <c:v>0.5</c:v>
                </c:pt>
                <c:pt idx="3">
                  <c:v>0.7</c:v>
                </c:pt>
                <c:pt idx="4">
                  <c:v>0.9</c:v>
                </c:pt>
                <c:pt idx="5">
                  <c:v>1</c:v>
                </c:pt>
                <c:pt idx="6">
                  <c:v>2</c:v>
                </c:pt>
                <c:pt idx="7">
                  <c:v>5</c:v>
                </c:pt>
                <c:pt idx="8">
                  <c:v>10</c:v>
                </c:pt>
              </c:numCache>
            </c:numRef>
          </c:xVal>
          <c:yVal>
            <c:numRef>
              <c:f>Sheet1!$D$3:$D$17</c:f>
              <c:numCache>
                <c:formatCode>General</c:formatCode>
                <c:ptCount val="15"/>
                <c:pt idx="0">
                  <c:v>17.863453647657266</c:v>
                </c:pt>
                <c:pt idx="1">
                  <c:v>7.6784443939689799</c:v>
                </c:pt>
                <c:pt idx="2">
                  <c:v>3.6299108605572648</c:v>
                </c:pt>
                <c:pt idx="3">
                  <c:v>2.9730242594122256</c:v>
                </c:pt>
                <c:pt idx="4">
                  <c:v>2.6140976647655068</c:v>
                </c:pt>
                <c:pt idx="5">
                  <c:v>2.4883199999999999</c:v>
                </c:pt>
                <c:pt idx="6">
                  <c:v>1.9052324951452158</c:v>
                </c:pt>
                <c:pt idx="7">
                  <c:v>1.5033311232972431</c:v>
                </c:pt>
                <c:pt idx="8">
                  <c:v>1.3341250623787897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613-44C2-AE30-9BBEB639A5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5046943"/>
        <c:axId val="1345047359"/>
      </c:scatterChart>
      <c:valAx>
        <c:axId val="13450469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 sz="1400" b="1"/>
                  <a:t>|xi-xj|</a:t>
                </a:r>
                <a:endParaRPr lang="ja-JP" altLang="en-US" sz="1400" b="1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345047359"/>
        <c:crosses val="autoZero"/>
        <c:crossBetween val="midCat"/>
      </c:valAx>
      <c:valAx>
        <c:axId val="1345047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 sz="1400" b="1"/>
                  <a:t>f(x)</a:t>
                </a:r>
                <a:endParaRPr lang="ja-JP" altLang="en-US" sz="1400" b="1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34504694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Sheet1!$N$2</c:f>
              <c:strCache>
                <c:ptCount val="1"/>
                <c:pt idx="0">
                  <c:v>f(x)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Sheet1!$M$3:$M$13</c:f>
              <c:numCache>
                <c:formatCode>General</c:formatCode>
                <c:ptCount val="11"/>
                <c:pt idx="0">
                  <c:v>5.0000000000000001E-3</c:v>
                </c:pt>
                <c:pt idx="1">
                  <c:v>0.01</c:v>
                </c:pt>
                <c:pt idx="2">
                  <c:v>0.05</c:v>
                </c:pt>
                <c:pt idx="3">
                  <c:v>0.01</c:v>
                </c:pt>
                <c:pt idx="4">
                  <c:v>0.05</c:v>
                </c:pt>
                <c:pt idx="5">
                  <c:v>0.1</c:v>
                </c:pt>
                <c:pt idx="6">
                  <c:v>0.5</c:v>
                </c:pt>
                <c:pt idx="7">
                  <c:v>1</c:v>
                </c:pt>
                <c:pt idx="8">
                  <c:v>2</c:v>
                </c:pt>
                <c:pt idx="9">
                  <c:v>5</c:v>
                </c:pt>
                <c:pt idx="10">
                  <c:v>10</c:v>
                </c:pt>
              </c:numCache>
            </c:numRef>
          </c:xVal>
          <c:yVal>
            <c:numRef>
              <c:f>Sheet1!$N$3:$N$13</c:f>
              <c:numCache>
                <c:formatCode>General</c:formatCode>
                <c:ptCount val="11"/>
                <c:pt idx="0">
                  <c:v>13.176252855591589</c:v>
                </c:pt>
                <c:pt idx="1">
                  <c:v>6.1917364223999991</c:v>
                </c:pt>
                <c:pt idx="2">
                  <c:v>2.2600044662741507</c:v>
                </c:pt>
                <c:pt idx="3">
                  <c:v>6.1917364223999991</c:v>
                </c:pt>
                <c:pt idx="4">
                  <c:v>2.2600044662741507</c:v>
                </c:pt>
                <c:pt idx="5">
                  <c:v>1.7798896820672092</c:v>
                </c:pt>
                <c:pt idx="6">
                  <c:v>1.2941338353151035</c:v>
                </c:pt>
                <c:pt idx="7">
                  <c:v>1.2</c:v>
                </c:pt>
                <c:pt idx="8">
                  <c:v>1.1376000331026295</c:v>
                </c:pt>
                <c:pt idx="9">
                  <c:v>1.0849530117925192</c:v>
                </c:pt>
                <c:pt idx="10">
                  <c:v>1.0593496039234123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207-4C9D-A3E4-7304AE5821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5049023"/>
        <c:axId val="1351307039"/>
      </c:scatterChart>
      <c:valAx>
        <c:axId val="134504902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 sz="1400" b="1" i="0" baseline="0">
                    <a:effectLst/>
                  </a:rPr>
                  <a:t>|xi-xj|</a:t>
                </a:r>
                <a:endParaRPr lang="ja-JP" altLang="ja-JP" sz="1400" b="1"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351307039"/>
        <c:crosses val="autoZero"/>
        <c:crossBetween val="midCat"/>
      </c:valAx>
      <c:valAx>
        <c:axId val="1351307039"/>
        <c:scaling>
          <c:orientation val="minMax"/>
          <c:max val="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 sz="1400" b="1"/>
                  <a:t>f(x)</a:t>
                </a:r>
                <a:endParaRPr lang="ja-JP" altLang="en-US" sz="1400" b="1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34504902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originalBA</c:v>
                </c:pt>
              </c:strCache>
            </c:strRef>
          </c:tx>
          <c:spPr>
            <a:ln>
              <a:solidFill>
                <a:schemeClr val="accent6"/>
              </a:solidFill>
            </a:ln>
          </c:spPr>
          <c:marker>
            <c:spPr>
              <a:ln>
                <a:solidFill>
                  <a:schemeClr val="accent6"/>
                </a:solidFill>
              </a:ln>
            </c:spPr>
          </c:marker>
          <c:xVal>
            <c:numRef>
              <c:f>Sheet1!$A$2:$A$14</c:f>
              <c:numCache>
                <c:formatCode>General</c:formatCode>
                <c:ptCount val="13"/>
                <c:pt idx="0">
                  <c:v>1</c:v>
                </c:pt>
                <c:pt idx="1">
                  <c:v>10</c:v>
                </c:pt>
                <c:pt idx="2">
                  <c:v>50</c:v>
                </c:pt>
                <c:pt idx="3">
                  <c:v>100</c:v>
                </c:pt>
                <c:pt idx="4">
                  <c:v>200</c:v>
                </c:pt>
                <c:pt idx="5">
                  <c:v>300</c:v>
                </c:pt>
                <c:pt idx="6">
                  <c:v>400</c:v>
                </c:pt>
                <c:pt idx="7">
                  <c:v>500</c:v>
                </c:pt>
                <c:pt idx="8">
                  <c:v>600</c:v>
                </c:pt>
                <c:pt idx="9">
                  <c:v>700</c:v>
                </c:pt>
                <c:pt idx="10">
                  <c:v>800</c:v>
                </c:pt>
                <c:pt idx="11">
                  <c:v>900</c:v>
                </c:pt>
                <c:pt idx="12">
                  <c:v>1000</c:v>
                </c:pt>
              </c:numCache>
            </c:numRef>
          </c:xVal>
          <c:yVal>
            <c:numRef>
              <c:f>Sheet1!$B$2:$B$14</c:f>
              <c:numCache>
                <c:formatCode>General</c:formatCode>
                <c:ptCount val="13"/>
                <c:pt idx="0">
                  <c:v>38.666837880072123</c:v>
                </c:pt>
                <c:pt idx="1">
                  <c:v>60.870413840301133</c:v>
                </c:pt>
                <c:pt idx="2">
                  <c:v>67.493115096415778</c:v>
                </c:pt>
                <c:pt idx="3">
                  <c:v>85.628846121405815</c:v>
                </c:pt>
                <c:pt idx="4">
                  <c:v>97.86778889574876</c:v>
                </c:pt>
                <c:pt idx="5">
                  <c:v>98.048187003895706</c:v>
                </c:pt>
                <c:pt idx="6">
                  <c:v>98.051524599077879</c:v>
                </c:pt>
                <c:pt idx="7">
                  <c:v>98.059539448144648</c:v>
                </c:pt>
                <c:pt idx="8">
                  <c:v>117.3159333207807</c:v>
                </c:pt>
                <c:pt idx="9">
                  <c:v>117.46233353630379</c:v>
                </c:pt>
                <c:pt idx="10">
                  <c:v>117.46234274324934</c:v>
                </c:pt>
                <c:pt idx="11">
                  <c:v>117.46245185644435</c:v>
                </c:pt>
                <c:pt idx="12">
                  <c:v>117.46246024687436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ADD-4E7C-AE11-9CD2308EBA47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NNBA</c:v>
                </c:pt>
              </c:strCache>
            </c:strRef>
          </c:tx>
          <c:spPr>
            <a:ln w="28575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pPr>
              <a:solidFill>
                <a:schemeClr val="bg1">
                  <a:lumMod val="50000"/>
                </a:schemeClr>
              </a:solidFill>
              <a:ln w="28575">
                <a:solidFill>
                  <a:schemeClr val="bg1">
                    <a:lumMod val="50000"/>
                  </a:schemeClr>
                </a:solidFill>
              </a:ln>
            </c:spPr>
          </c:marker>
          <c:xVal>
            <c:numRef>
              <c:f>Sheet1!$C$2:$C$14</c:f>
              <c:numCache>
                <c:formatCode>General</c:formatCode>
                <c:ptCount val="13"/>
                <c:pt idx="0">
                  <c:v>1</c:v>
                </c:pt>
                <c:pt idx="1">
                  <c:v>10</c:v>
                </c:pt>
                <c:pt idx="2">
                  <c:v>50</c:v>
                </c:pt>
                <c:pt idx="3">
                  <c:v>100</c:v>
                </c:pt>
                <c:pt idx="4">
                  <c:v>200</c:v>
                </c:pt>
                <c:pt idx="5">
                  <c:v>300</c:v>
                </c:pt>
                <c:pt idx="6">
                  <c:v>400</c:v>
                </c:pt>
                <c:pt idx="7">
                  <c:v>500</c:v>
                </c:pt>
                <c:pt idx="8">
                  <c:v>600</c:v>
                </c:pt>
                <c:pt idx="9">
                  <c:v>700</c:v>
                </c:pt>
                <c:pt idx="10">
                  <c:v>800</c:v>
                </c:pt>
                <c:pt idx="11">
                  <c:v>900</c:v>
                </c:pt>
                <c:pt idx="12">
                  <c:v>1000</c:v>
                </c:pt>
              </c:numCache>
            </c:numRef>
          </c:xVal>
          <c:yVal>
            <c:numRef>
              <c:f>Sheet1!$D$2:$D$14</c:f>
              <c:numCache>
                <c:formatCode>General</c:formatCode>
                <c:ptCount val="13"/>
                <c:pt idx="0">
                  <c:v>35.475277366277659</c:v>
                </c:pt>
                <c:pt idx="1">
                  <c:v>32.318915471130744</c:v>
                </c:pt>
                <c:pt idx="2">
                  <c:v>33.243640953682224</c:v>
                </c:pt>
                <c:pt idx="3">
                  <c:v>26.796321353789619</c:v>
                </c:pt>
                <c:pt idx="4">
                  <c:v>25.346743706373953</c:v>
                </c:pt>
                <c:pt idx="5">
                  <c:v>36.096576857475839</c:v>
                </c:pt>
                <c:pt idx="6">
                  <c:v>40.703058257989817</c:v>
                </c:pt>
                <c:pt idx="7">
                  <c:v>41.287312319947219</c:v>
                </c:pt>
                <c:pt idx="8">
                  <c:v>41.243428232681076</c:v>
                </c:pt>
                <c:pt idx="9">
                  <c:v>36.332249877402504</c:v>
                </c:pt>
                <c:pt idx="10">
                  <c:v>41.187588826318475</c:v>
                </c:pt>
                <c:pt idx="11">
                  <c:v>40.82834383266318</c:v>
                </c:pt>
                <c:pt idx="12">
                  <c:v>40.801146288031369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ADD-4E7C-AE11-9CD2308EBA47}"/>
            </c:ext>
          </c:extLst>
        </c:ser>
        <c:ser>
          <c:idx val="0"/>
          <c:order val="2"/>
          <c:tx>
            <c:strRef>
              <c:f>Sheet1!$F$1</c:f>
              <c:strCache>
                <c:ptCount val="1"/>
                <c:pt idx="0">
                  <c:v>NSBA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00000"/>
              </a:solidFill>
              <a:ln w="28575">
                <a:solidFill>
                  <a:srgbClr val="C00000"/>
                </a:solidFill>
              </a:ln>
              <a:effectLst/>
            </c:spPr>
          </c:marker>
          <c:xVal>
            <c:numRef>
              <c:f>Sheet1!$E$2:$E$14</c:f>
              <c:numCache>
                <c:formatCode>General</c:formatCode>
                <c:ptCount val="13"/>
                <c:pt idx="0">
                  <c:v>1</c:v>
                </c:pt>
                <c:pt idx="1">
                  <c:v>10</c:v>
                </c:pt>
                <c:pt idx="2">
                  <c:v>50</c:v>
                </c:pt>
                <c:pt idx="3">
                  <c:v>100</c:v>
                </c:pt>
                <c:pt idx="4">
                  <c:v>200</c:v>
                </c:pt>
                <c:pt idx="5">
                  <c:v>300</c:v>
                </c:pt>
                <c:pt idx="6">
                  <c:v>400</c:v>
                </c:pt>
                <c:pt idx="7">
                  <c:v>500</c:v>
                </c:pt>
                <c:pt idx="8">
                  <c:v>600</c:v>
                </c:pt>
                <c:pt idx="9">
                  <c:v>700</c:v>
                </c:pt>
                <c:pt idx="10">
                  <c:v>800</c:v>
                </c:pt>
                <c:pt idx="11">
                  <c:v>900</c:v>
                </c:pt>
                <c:pt idx="12">
                  <c:v>1000</c:v>
                </c:pt>
              </c:numCache>
            </c:numRef>
          </c:xVal>
          <c:yVal>
            <c:numRef>
              <c:f>Sheet1!$F$2:$F$14</c:f>
              <c:numCache>
                <c:formatCode>General</c:formatCode>
                <c:ptCount val="13"/>
                <c:pt idx="0">
                  <c:v>41.008995301600336</c:v>
                </c:pt>
                <c:pt idx="1">
                  <c:v>29.830251976705817</c:v>
                </c:pt>
                <c:pt idx="2">
                  <c:v>36.870110584743287</c:v>
                </c:pt>
                <c:pt idx="3">
                  <c:v>35.75838077162507</c:v>
                </c:pt>
                <c:pt idx="4">
                  <c:v>29.576120465807502</c:v>
                </c:pt>
                <c:pt idx="5">
                  <c:v>35.121899457089697</c:v>
                </c:pt>
                <c:pt idx="6">
                  <c:v>34.294508081745136</c:v>
                </c:pt>
                <c:pt idx="7">
                  <c:v>29.260410999706043</c:v>
                </c:pt>
                <c:pt idx="8">
                  <c:v>29.034799575226625</c:v>
                </c:pt>
                <c:pt idx="9">
                  <c:v>39.495838867767276</c:v>
                </c:pt>
                <c:pt idx="10">
                  <c:v>34.849620006312719</c:v>
                </c:pt>
                <c:pt idx="11">
                  <c:v>34.731272289219021</c:v>
                </c:pt>
                <c:pt idx="12">
                  <c:v>34.731272289219021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DADD-4E7C-AE11-9CD2308EBA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94928447"/>
        <c:axId val="669076335"/>
      </c:scatterChart>
      <c:valAx>
        <c:axId val="594928447"/>
        <c:scaling>
          <c:orientation val="minMax"/>
          <c:max val="1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altLang="ja-JP" sz="1600"/>
                  <a:t>iteration</a:t>
                </a:r>
                <a:endParaRPr lang="ja-JP" altLang="en-US" sz="16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69076335"/>
        <c:crosses val="autoZero"/>
        <c:crossBetween val="midCat"/>
      </c:valAx>
      <c:valAx>
        <c:axId val="6690763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altLang="ja-JP" sz="1600"/>
                  <a:t>Δdist</a:t>
                </a:r>
                <a:endParaRPr lang="ja-JP" altLang="en-US" sz="16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594928447"/>
        <c:crosses val="autoZero"/>
        <c:crossBetween val="midCat"/>
      </c:valAx>
    </c:plotArea>
    <c:legend>
      <c:legendPos val="r"/>
      <c:layout/>
      <c:overlay val="0"/>
      <c:txPr>
        <a:bodyPr/>
        <a:lstStyle/>
        <a:p>
          <a:pPr>
            <a:defRPr sz="1200" b="1"/>
          </a:pPr>
          <a:endParaRPr lang="ja-JP"/>
        </a:p>
      </c:txPr>
    </c:legend>
    <c:plotVisOnly val="1"/>
    <c:dispBlanksAs val="gap"/>
    <c:showDLblsOverMax val="0"/>
  </c:chart>
  <c:spPr>
    <a:ln>
      <a:noFill/>
    </a:ln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Sheet1!$N$17</c:f>
              <c:strCache>
                <c:ptCount val="1"/>
                <c:pt idx="0">
                  <c:v>f(x)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Sheet1!$M$18:$M$28</c:f>
              <c:numCache>
                <c:formatCode>General</c:formatCode>
                <c:ptCount val="11"/>
                <c:pt idx="0">
                  <c:v>0.3</c:v>
                </c:pt>
                <c:pt idx="1">
                  <c:v>0.4</c:v>
                </c:pt>
                <c:pt idx="2">
                  <c:v>0.5</c:v>
                </c:pt>
                <c:pt idx="3">
                  <c:v>0.6</c:v>
                </c:pt>
                <c:pt idx="4">
                  <c:v>0.7</c:v>
                </c:pt>
                <c:pt idx="5">
                  <c:v>0.8</c:v>
                </c:pt>
                <c:pt idx="6">
                  <c:v>0.9</c:v>
                </c:pt>
                <c:pt idx="7">
                  <c:v>1</c:v>
                </c:pt>
                <c:pt idx="8">
                  <c:v>2</c:v>
                </c:pt>
                <c:pt idx="9">
                  <c:v>5</c:v>
                </c:pt>
                <c:pt idx="10">
                  <c:v>10</c:v>
                </c:pt>
              </c:numCache>
            </c:numRef>
          </c:xVal>
          <c:yVal>
            <c:numRef>
              <c:f>Sheet1!$N$18:$N$28</c:f>
              <c:numCache>
                <c:formatCode>General</c:formatCode>
                <c:ptCount val="11"/>
                <c:pt idx="0">
                  <c:v>27.902630824969165</c:v>
                </c:pt>
                <c:pt idx="1">
                  <c:v>17.863453647657266</c:v>
                </c:pt>
                <c:pt idx="2">
                  <c:v>13.176252855591583</c:v>
                </c:pt>
                <c:pt idx="3">
                  <c:v>10.5250820689044</c:v>
                </c:pt>
                <c:pt idx="4">
                  <c:v>8.8388732470536144</c:v>
                </c:pt>
                <c:pt idx="5">
                  <c:v>7.6784443939689799</c:v>
                </c:pt>
                <c:pt idx="6">
                  <c:v>6.833506600932477</c:v>
                </c:pt>
                <c:pt idx="7">
                  <c:v>6.1917364223999991</c:v>
                </c:pt>
                <c:pt idx="8">
                  <c:v>3.6299108605572648</c:v>
                </c:pt>
                <c:pt idx="9">
                  <c:v>2.2600044662741507</c:v>
                </c:pt>
                <c:pt idx="10">
                  <c:v>1.7798896820672092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F8F-48C6-AF90-06BE662E18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5049023"/>
        <c:axId val="1345051519"/>
      </c:scatterChart>
      <c:valAx>
        <c:axId val="134504902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 sz="1000" b="0" i="0" baseline="0">
                    <a:effectLst/>
                  </a:rPr>
                  <a:t>|xi-xj|</a:t>
                </a:r>
                <a:endParaRPr lang="ja-JP" altLang="ja-JP" sz="1000"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345051519"/>
        <c:crosses val="autoZero"/>
        <c:crossBetween val="midCat"/>
      </c:valAx>
      <c:valAx>
        <c:axId val="1345051519"/>
        <c:scaling>
          <c:orientation val="minMax"/>
          <c:max val="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f(x)</a:t>
                </a:r>
                <a:endParaRPr lang="ja-JP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34504902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096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876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2"/>
            <a:ext cx="4011084" cy="116204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258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46905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11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ja-JP" altLang="en-US" smtClean="0"/>
              <a:t>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0502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178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5167"/>
            <a:ext cx="2743200" cy="5850467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5167"/>
            <a:ext cx="8026400" cy="585046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629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コンテンツ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41173" y="2411015"/>
            <a:ext cx="11329259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437625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9563" y="0"/>
            <a:ext cx="10032437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39616" y="1316766"/>
            <a:ext cx="9217024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653408" y="2218994"/>
            <a:ext cx="9217024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611151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1485"/>
            <a:ext cx="10363200" cy="146896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22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84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3133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185"/>
            <a:ext cx="10363200" cy="1500716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110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43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43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837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4584"/>
            <a:ext cx="5386917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5934"/>
            <a:ext cx="5386917" cy="39497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4584"/>
            <a:ext cx="5389033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5934"/>
            <a:ext cx="5389033" cy="39497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14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109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733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ctr" defTabSz="1219170" rtl="0" eaLnBrk="1" latinLnBrk="1" hangingPunct="1">
        <a:spcBef>
          <a:spcPct val="0"/>
        </a:spcBef>
        <a:buNone/>
        <a:defRPr kumimoji="1" sz="48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kumimoji="1"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kumimoji="1"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873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ctr" defTabSz="1219170" rtl="0" eaLnBrk="1" latinLnBrk="0" hangingPunct="1">
        <a:spcBef>
          <a:spcPct val="0"/>
        </a:spcBef>
        <a:buNone/>
        <a:defRPr kumimoji="1"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kumimoji="1"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kumimoji="1"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20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2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6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4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540.png"/><Relationship Id="rId10" Type="http://schemas.openxmlformats.org/officeDocument/2006/relationships/image" Target="../media/image62.png"/><Relationship Id="rId4" Type="http://schemas.openxmlformats.org/officeDocument/2006/relationships/image" Target="../media/image55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0.png"/><Relationship Id="rId18" Type="http://schemas.openxmlformats.org/officeDocument/2006/relationships/image" Target="../media/image86.png"/><Relationship Id="rId21" Type="http://schemas.openxmlformats.org/officeDocument/2006/relationships/image" Target="../media/image89.png"/><Relationship Id="rId17" Type="http://schemas.openxmlformats.org/officeDocument/2006/relationships/image" Target="../media/image85.png"/><Relationship Id="rId25" Type="http://schemas.openxmlformats.org/officeDocument/2006/relationships/image" Target="../media/image93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92.png"/><Relationship Id="rId15" Type="http://schemas.openxmlformats.org/officeDocument/2006/relationships/image" Target="../media/image83.png"/><Relationship Id="rId23" Type="http://schemas.openxmlformats.org/officeDocument/2006/relationships/image" Target="../media/image91.png"/><Relationship Id="rId19" Type="http://schemas.openxmlformats.org/officeDocument/2006/relationships/image" Target="../media/image87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12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openxmlformats.org/officeDocument/2006/relationships/image" Target="../media/image17.png"/><Relationship Id="rId4" Type="http://schemas.openxmlformats.org/officeDocument/2006/relationships/image" Target="../media/image140.png"/><Relationship Id="rId9" Type="http://schemas.openxmlformats.org/officeDocument/2006/relationships/image" Target="../media/image13.pn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進捗</a:t>
            </a:r>
            <a:r>
              <a:rPr lang="ja-JP" altLang="en-US" dirty="0"/>
              <a:t>報告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27381" y="1291077"/>
            <a:ext cx="11329259" cy="614197"/>
          </a:xfrm>
        </p:spPr>
        <p:txBody>
          <a:bodyPr/>
          <a:lstStyle/>
          <a:p>
            <a:r>
              <a:rPr lang="ja-JP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やったこと</a:t>
            </a:r>
            <a:endParaRPr lang="en-US" altLang="ja-JP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329714" y="154901"/>
            <a:ext cx="4375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2000" b="1" dirty="0" smtClean="0">
                <a:solidFill>
                  <a:schemeClr val="bg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高玉研究室　修士１年</a:t>
            </a:r>
            <a:r>
              <a:rPr kumimoji="1" lang="ja-JP" altLang="en-US" sz="2000" b="1" dirty="0">
                <a:solidFill>
                  <a:schemeClr val="bg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　</a:t>
            </a:r>
            <a:r>
              <a:rPr lang="ja-JP" altLang="en-US" sz="2000" b="1" dirty="0" smtClean="0">
                <a:solidFill>
                  <a:schemeClr val="bg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岩瀬 拓哉</a:t>
            </a:r>
            <a:endParaRPr lang="en-US" altLang="ja-JP" sz="2000" b="1" dirty="0" smtClean="0">
              <a:solidFill>
                <a:schemeClr val="bg1"/>
              </a:solidFill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  <a:p>
            <a:pPr algn="r"/>
            <a:r>
              <a:rPr kumimoji="1" lang="en-US" altLang="ja-JP" sz="2000" b="1" dirty="0" smtClean="0">
                <a:solidFill>
                  <a:schemeClr val="bg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2017</a:t>
            </a:r>
            <a:r>
              <a:rPr kumimoji="1" lang="ja-JP" altLang="en-US" sz="2000" b="1" dirty="0" smtClean="0">
                <a:solidFill>
                  <a:schemeClr val="bg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年</a:t>
            </a:r>
            <a:r>
              <a:rPr kumimoji="1" lang="en-US" altLang="ja-JP" sz="2000" b="1" dirty="0" smtClean="0">
                <a:solidFill>
                  <a:schemeClr val="bg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12</a:t>
            </a:r>
            <a:r>
              <a:rPr kumimoji="1" lang="ja-JP" altLang="en-US" sz="2000" b="1" dirty="0" smtClean="0">
                <a:solidFill>
                  <a:schemeClr val="bg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月</a:t>
            </a:r>
            <a:r>
              <a:rPr kumimoji="1" lang="en-US" altLang="ja-JP" sz="2000" b="1" dirty="0" smtClean="0">
                <a:solidFill>
                  <a:schemeClr val="bg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1</a:t>
            </a:r>
            <a:r>
              <a:rPr kumimoji="1" lang="ja-JP" altLang="en-US" sz="2000" b="1" dirty="0" smtClean="0">
                <a:solidFill>
                  <a:schemeClr val="bg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日</a:t>
            </a:r>
            <a:r>
              <a:rPr kumimoji="1" lang="en-US" altLang="ja-JP" sz="2000" b="1" dirty="0" smtClean="0">
                <a:solidFill>
                  <a:schemeClr val="bg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(</a:t>
            </a:r>
            <a:r>
              <a:rPr kumimoji="1" lang="ja-JP" altLang="en-US" sz="2000" b="1" dirty="0">
                <a:solidFill>
                  <a:schemeClr val="bg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金</a:t>
            </a:r>
            <a:r>
              <a:rPr kumimoji="1" lang="en-US" altLang="ja-JP" sz="2000" b="1" dirty="0" smtClean="0">
                <a:solidFill>
                  <a:schemeClr val="bg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)</a:t>
            </a:r>
            <a:endParaRPr kumimoji="1" lang="ja-JP" altLang="en-US" sz="2000" b="1" dirty="0">
              <a:solidFill>
                <a:schemeClr val="bg1"/>
              </a:solidFill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9" name="コンテンツ プレースホルダー 3"/>
          <p:cNvSpPr>
            <a:spLocks noGrp="1"/>
          </p:cNvSpPr>
          <p:nvPr>
            <p:ph idx="10"/>
          </p:nvPr>
        </p:nvSpPr>
        <p:spPr>
          <a:xfrm>
            <a:off x="247973" y="2104571"/>
            <a:ext cx="11622459" cy="4289742"/>
          </a:xfrm>
        </p:spPr>
        <p:txBody>
          <a:bodyPr/>
          <a:lstStyle/>
          <a:p>
            <a:r>
              <a:rPr lang="ja-JP" altLang="en-US" sz="2400" b="1" dirty="0" smtClean="0"/>
              <a:t>ノベルティサーチの分散型</a:t>
            </a:r>
            <a:r>
              <a:rPr lang="en-US" altLang="ja-JP" sz="2400" b="1" dirty="0" smtClean="0"/>
              <a:t>BA</a:t>
            </a:r>
            <a:r>
              <a:rPr lang="ja-JP" altLang="en-US" sz="2400" b="1" dirty="0" smtClean="0"/>
              <a:t>の分析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endParaRPr lang="en-US" altLang="ja-JP" sz="2400" dirty="0" smtClean="0"/>
          </a:p>
          <a:p>
            <a:r>
              <a:rPr lang="ja-JP" altLang="en-US" sz="2400" dirty="0" smtClean="0"/>
              <a:t>・</a:t>
            </a:r>
            <a:r>
              <a:rPr lang="ja-JP" altLang="en-US" sz="2400" u="sng" dirty="0">
                <a:solidFill>
                  <a:srgbClr val="FF0000"/>
                </a:solidFill>
              </a:rPr>
              <a:t>局所解の位置座標から最近傍個体までの距離</a:t>
            </a:r>
            <a:r>
              <a:rPr lang="ja-JP" altLang="en-US" sz="2400" dirty="0"/>
              <a:t>を評価</a:t>
            </a:r>
            <a:r>
              <a:rPr lang="ja-JP" altLang="en-US" sz="2400" dirty="0" smtClean="0"/>
              <a:t>指標</a:t>
            </a:r>
            <a:endParaRPr lang="en-US" altLang="ja-JP" sz="2400" dirty="0" smtClean="0"/>
          </a:p>
          <a:p>
            <a:r>
              <a:rPr lang="en-US" altLang="ja-JP" sz="2400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altLang="ja-JP" sz="24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ja-JP" altLang="en-US" sz="2400" dirty="0" smtClean="0"/>
              <a:t>➡ </a:t>
            </a:r>
            <a:r>
              <a:rPr lang="ja-JP" altLang="en-US" sz="2400" b="1" dirty="0" smtClean="0"/>
              <a:t>個体数増減</a:t>
            </a:r>
            <a:r>
              <a:rPr lang="en-US" altLang="ja-JP" sz="2400" dirty="0" smtClean="0"/>
              <a:t>(n=10, 20, 40) ※</a:t>
            </a:r>
            <a:r>
              <a:rPr lang="en-US" altLang="ja-JP" sz="2400" dirty="0" err="1" smtClean="0"/>
              <a:t>Griewank</a:t>
            </a:r>
            <a:r>
              <a:rPr lang="ja-JP" altLang="en-US" sz="2400" dirty="0" smtClean="0"/>
              <a:t>のみ</a:t>
            </a:r>
            <a:r>
              <a:rPr lang="en-US" altLang="ja-JP" sz="2400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altLang="ja-JP" sz="2400" dirty="0" smtClean="0">
                <a:solidFill>
                  <a:schemeClr val="bg1">
                    <a:lumMod val="65000"/>
                  </a:schemeClr>
                </a:solidFill>
              </a:rPr>
            </a:br>
            <a:endParaRPr lang="en-US" altLang="ja-JP" sz="24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ja-JP" altLang="en-US" sz="2400" dirty="0" smtClean="0"/>
              <a:t>➡ </a:t>
            </a:r>
            <a:r>
              <a:rPr lang="ja-JP" altLang="en-US" sz="2400" b="1" dirty="0" smtClean="0"/>
              <a:t>世代数</a:t>
            </a:r>
            <a:r>
              <a:rPr lang="ja-JP" altLang="en-US" sz="2400" dirty="0" smtClean="0"/>
              <a:t>による各手法の比較 </a:t>
            </a:r>
            <a:r>
              <a:rPr lang="en-US" altLang="ja-JP" sz="2400" dirty="0"/>
              <a:t>※</a:t>
            </a:r>
            <a:r>
              <a:rPr lang="en-US" altLang="ja-JP" sz="2400" dirty="0" err="1"/>
              <a:t>Griewank</a:t>
            </a:r>
            <a:r>
              <a:rPr lang="ja-JP" altLang="en-US" sz="2400" dirty="0" smtClean="0"/>
              <a:t>のみ</a:t>
            </a:r>
            <a:endParaRPr lang="en-US" altLang="ja-JP" sz="2400" dirty="0" smtClean="0"/>
          </a:p>
          <a:p>
            <a:endParaRPr lang="en-US" altLang="ja-JP" sz="24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ja-JP" altLang="en-US" sz="2400" dirty="0" smtClean="0"/>
              <a:t>➡</a:t>
            </a:r>
            <a:r>
              <a:rPr lang="ja-JP" altLang="en-US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ja-JP" sz="2400" b="1" dirty="0"/>
              <a:t>3</a:t>
            </a:r>
            <a:r>
              <a:rPr lang="ja-JP" altLang="en-US" sz="2400" b="1" dirty="0" err="1"/>
              <a:t>つの</a:t>
            </a:r>
            <a:r>
              <a:rPr lang="ja-JP" altLang="en-US" sz="2400" b="1" dirty="0"/>
              <a:t>評価</a:t>
            </a:r>
            <a:r>
              <a:rPr lang="ja-JP" altLang="en-US" sz="2400" b="1" dirty="0" smtClean="0"/>
              <a:t>関数</a:t>
            </a:r>
            <a:r>
              <a:rPr lang="ja-JP" altLang="en-US" sz="2400" dirty="0" smtClean="0"/>
              <a:t>で提案手法の比較</a:t>
            </a:r>
            <a:r>
              <a:rPr lang="en-US" altLang="ja-JP" sz="2400" dirty="0" smtClean="0"/>
              <a:t>(</a:t>
            </a:r>
            <a:r>
              <a:rPr lang="en-US" altLang="ja-JP" sz="2400" dirty="0" err="1"/>
              <a:t>Griewank</a:t>
            </a:r>
            <a:r>
              <a:rPr lang="en-US" altLang="ja-JP" sz="2400" dirty="0"/>
              <a:t> / De Jong N.5 / </a:t>
            </a:r>
            <a:r>
              <a:rPr lang="en-US" altLang="ja-JP" sz="2400" dirty="0" err="1"/>
              <a:t>Rastrigin</a:t>
            </a:r>
            <a:r>
              <a:rPr lang="en-US" altLang="ja-JP" sz="2400" dirty="0"/>
              <a:t>)</a:t>
            </a:r>
          </a:p>
          <a:p>
            <a:endParaRPr lang="en-US" altLang="ja-JP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1044238" y="60150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cxnSp>
        <p:nvCxnSpPr>
          <p:cNvPr id="10" name="直線コネクタ 9"/>
          <p:cNvCxnSpPr/>
          <p:nvPr/>
        </p:nvCxnSpPr>
        <p:spPr>
          <a:xfrm>
            <a:off x="527381" y="1872891"/>
            <a:ext cx="999547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90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876" y="1623394"/>
            <a:ext cx="6347968" cy="476097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3256176"/>
            <a:ext cx="4576970" cy="337789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目的関数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 err="1" smtClean="0"/>
              <a:t>Griewank</a:t>
            </a:r>
            <a:r>
              <a:rPr kumimoji="1" lang="en-US" altLang="ja-JP" b="1" dirty="0" smtClean="0"/>
              <a:t> Function</a:t>
            </a:r>
            <a:endParaRPr kumimoji="1" lang="ja-JP" alt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コンテンツ プレースホルダー 3"/>
              <p:cNvSpPr>
                <a:spLocks noGrp="1"/>
              </p:cNvSpPr>
              <p:nvPr>
                <p:ph idx="10"/>
              </p:nvPr>
            </p:nvSpPr>
            <p:spPr>
              <a:xfrm>
                <a:off x="541173" y="2207816"/>
                <a:ext cx="5736289" cy="3994316"/>
              </a:xfrm>
            </p:spPr>
            <p:txBody>
              <a:bodyPr/>
              <a:lstStyle/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局所解数：</a:t>
                </a:r>
                <a:r>
                  <a:rPr lang="en-US" altLang="ja-JP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17</a:t>
                </a:r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個</a:t>
                </a:r>
                <a:endParaRPr lang="en-US" altLang="ja-JP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US" altLang="ja-JP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Global Minimum</a:t>
                </a:r>
                <a:r>
                  <a:rPr lang="ja-JP" altLang="en-US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sSub>
                          <m:sSubPr>
                            <m:ctrlPr>
                              <a:rPr lang="en-US" altLang="ja-JP" sz="2400" b="1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ja-JP" sz="2400" b="1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𝒈𝒃𝒆𝒔𝒕</m:t>
                            </m:r>
                          </m:sub>
                        </m:sSub>
                      </m:sub>
                    </m:sSub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ja-JP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altLang="ja-JP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kumimoji="1" lang="ja-JP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" name="コンテンツ プレースホルダー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541173" y="2207816"/>
                <a:ext cx="5736289" cy="3994316"/>
              </a:xfrm>
              <a:blipFill>
                <a:blip r:embed="rId4"/>
                <a:stretch>
                  <a:fillRect t="-13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テキスト ボックス 9"/>
          <p:cNvSpPr txBox="1"/>
          <p:nvPr/>
        </p:nvSpPr>
        <p:spPr>
          <a:xfrm>
            <a:off x="11044238" y="60150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8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82" y="3145085"/>
            <a:ext cx="341947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個体数増減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従来</a:t>
            </a:r>
            <a:r>
              <a:rPr kumimoji="1" lang="en-US" altLang="ja-JP" dirty="0" smtClean="0"/>
              <a:t>BA</a:t>
            </a:r>
            <a:endParaRPr kumimoji="1" lang="ja-JP" altLang="en-US" dirty="0"/>
          </a:p>
        </p:txBody>
      </p:sp>
      <p:pic>
        <p:nvPicPr>
          <p:cNvPr id="6" name="コンテンツ プレースホルダー 5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1992355"/>
            <a:ext cx="6429469" cy="482210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コンテンツ プレースホルダー 3"/>
              <p:cNvSpPr txBox="1">
                <a:spLocks/>
              </p:cNvSpPr>
              <p:nvPr/>
            </p:nvSpPr>
            <p:spPr>
              <a:xfrm>
                <a:off x="6676571" y="2452483"/>
                <a:ext cx="4921164" cy="3354904"/>
              </a:xfrm>
              <a:prstGeom prst="rect">
                <a:avLst/>
              </a:prstGeom>
            </p:spPr>
            <p:txBody>
              <a:bodyPr lIns="396000" anchor="t"/>
              <a:lstStyle>
                <a:lvl1pPr marL="0" indent="0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kumimoji="1" sz="1867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990575" indent="-380990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個体数：</a:t>
                </a:r>
                <a:r>
                  <a:rPr lang="en-US" altLang="ja-JP" sz="2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altLang="ja-JP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altLang="ja-JP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n-US" altLang="ja-JP" sz="28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</a:p>
              <a:p>
                <a:r>
                  <a:rPr lang="ja-JP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世</a:t>
                </a:r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代数：</a:t>
                </a:r>
                <a:r>
                  <a:rPr lang="en-US" altLang="ja-JP" sz="2400" b="1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iter</a:t>
                </a:r>
                <a:r>
                  <a:rPr lang="en-US" altLang="ja-JP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altLang="ja-JP" sz="28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1000</a:t>
                </a: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周波数</a:t>
                </a:r>
                <a14:m>
                  <m:oMath xmlns:m="http://schemas.openxmlformats.org/officeDocument/2006/math">
                    <m:r>
                      <a:rPr lang="ja-JP" altLang="en-US" sz="24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帯</m:t>
                    </m:r>
                    <m:r>
                      <a:rPr lang="ja-JP" altLang="en-US" sz="2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：</m:t>
                    </m:r>
                    <m:sSub>
                      <m:sSubPr>
                        <m:ctrlP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altLang="ja-JP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ラウドネス：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ja-JP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パルスレート：</a:t>
                </a:r>
                <a14:m>
                  <m:oMath xmlns:m="http://schemas.openxmlformats.org/officeDocument/2006/math"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𝒓𝒂𝒏𝒅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ja-JP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altLang="ja-JP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altLang="ja-JP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コンテンツ プレースホルダー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571" y="2452483"/>
                <a:ext cx="4921164" cy="3354904"/>
              </a:xfrm>
              <a:prstGeom prst="rect">
                <a:avLst/>
              </a:prstGeom>
              <a:blipFill>
                <a:blip r:embed="rId3"/>
                <a:stretch>
                  <a:fillRect t="-18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テキスト ボックス 6"/>
          <p:cNvSpPr txBox="1"/>
          <p:nvPr/>
        </p:nvSpPr>
        <p:spPr>
          <a:xfrm>
            <a:off x="5213112" y="6445125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0" y="1977842"/>
            <a:ext cx="6429470" cy="4822103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5213111" y="6445125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=10</a:t>
            </a:r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76" y="1986893"/>
            <a:ext cx="6398050" cy="4798538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5213111" y="6463662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=50</a:t>
            </a:r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64" y="1973819"/>
            <a:ext cx="6422570" cy="4816928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5213110" y="6456405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=100</a:t>
            </a:r>
            <a:endParaRPr kumimoji="1" lang="ja-JP" altLang="en-US" dirty="0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08" y="1974608"/>
            <a:ext cx="6414432" cy="4810824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5213109" y="6465101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=200</a:t>
            </a:r>
            <a:endParaRPr kumimoji="1" lang="ja-JP" altLang="en-US" dirty="0"/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87" y="1976008"/>
            <a:ext cx="6412563" cy="4809423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5213107" y="6458756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=300</a:t>
            </a:r>
            <a:endParaRPr kumimoji="1" lang="ja-JP" altLang="en-US" dirty="0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86" y="1974225"/>
            <a:ext cx="6413761" cy="4810321"/>
          </a:xfrm>
          <a:prstGeom prst="rect">
            <a:avLst/>
          </a:prstGeom>
        </p:spPr>
      </p:pic>
      <p:sp>
        <p:nvSpPr>
          <p:cNvPr id="19" name="テキスト ボックス 18"/>
          <p:cNvSpPr txBox="1"/>
          <p:nvPr/>
        </p:nvSpPr>
        <p:spPr>
          <a:xfrm>
            <a:off x="5213104" y="6451472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=400</a:t>
            </a:r>
            <a:endParaRPr kumimoji="1" lang="ja-JP" altLang="en-US" dirty="0"/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84" y="1984534"/>
            <a:ext cx="6400016" cy="4800012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5213097" y="6458761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=500</a:t>
            </a:r>
            <a:endParaRPr kumimoji="1" lang="ja-JP" altLang="en-US" dirty="0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01" y="1992351"/>
            <a:ext cx="6379020" cy="4784265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>
            <a:off x="5230935" y="6451472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=600</a:t>
            </a:r>
            <a:endParaRPr kumimoji="1" lang="ja-JP" altLang="en-US" dirty="0"/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68" y="1975481"/>
            <a:ext cx="6401513" cy="4801135"/>
          </a:xfrm>
          <a:prstGeom prst="rect">
            <a:avLst/>
          </a:prstGeom>
        </p:spPr>
      </p:pic>
      <p:sp>
        <p:nvSpPr>
          <p:cNvPr id="25" name="テキスト ボックス 24"/>
          <p:cNvSpPr txBox="1"/>
          <p:nvPr/>
        </p:nvSpPr>
        <p:spPr>
          <a:xfrm>
            <a:off x="5229293" y="6457878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=700</a:t>
            </a:r>
            <a:endParaRPr kumimoji="1" lang="ja-JP" altLang="en-US" dirty="0"/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81" y="1976951"/>
            <a:ext cx="6382273" cy="4786705"/>
          </a:xfrm>
          <a:prstGeom prst="rect">
            <a:avLst/>
          </a:prstGeom>
        </p:spPr>
      </p:pic>
      <p:sp>
        <p:nvSpPr>
          <p:cNvPr id="27" name="テキスト ボックス 26"/>
          <p:cNvSpPr txBox="1"/>
          <p:nvPr/>
        </p:nvSpPr>
        <p:spPr>
          <a:xfrm>
            <a:off x="5230960" y="6463605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=800</a:t>
            </a:r>
            <a:endParaRPr kumimoji="1" lang="ja-JP" altLang="en-US" dirty="0"/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76" y="1980764"/>
            <a:ext cx="6360282" cy="4770212"/>
          </a:xfrm>
          <a:prstGeom prst="rect">
            <a:avLst/>
          </a:prstGeom>
        </p:spPr>
      </p:pic>
      <p:sp>
        <p:nvSpPr>
          <p:cNvPr id="29" name="テキスト ボックス 28"/>
          <p:cNvSpPr txBox="1"/>
          <p:nvPr/>
        </p:nvSpPr>
        <p:spPr>
          <a:xfrm>
            <a:off x="5230960" y="6439882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=900</a:t>
            </a:r>
            <a:endParaRPr kumimoji="1" lang="ja-JP" altLang="en-US" dirty="0"/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99" y="1989034"/>
            <a:ext cx="6347968" cy="4760976"/>
          </a:xfrm>
          <a:prstGeom prst="rect">
            <a:avLst/>
          </a:prstGeom>
        </p:spPr>
      </p:pic>
      <p:sp>
        <p:nvSpPr>
          <p:cNvPr id="31" name="テキスト ボックス 30"/>
          <p:cNvSpPr txBox="1"/>
          <p:nvPr/>
        </p:nvSpPr>
        <p:spPr>
          <a:xfrm>
            <a:off x="5219335" y="6448361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=1000</a:t>
            </a:r>
            <a:endParaRPr kumimoji="1" lang="ja-JP" altLang="en-US" dirty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11044238" y="60150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720380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  <p:bldP spid="15" grpId="0" animBg="1"/>
      <p:bldP spid="17" grpId="0" animBg="1"/>
      <p:bldP spid="19" grpId="0" animBg="1"/>
      <p:bldP spid="21" grpId="0" animBg="1"/>
      <p:bldP spid="23" grpId="0" animBg="1"/>
      <p:bldP spid="25" grpId="0" animBg="1"/>
      <p:bldP spid="27" grpId="0" animBg="1"/>
      <p:bldP spid="29" grpId="0" animBg="1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コンテンツ プレースホルダー 7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1944915"/>
            <a:ext cx="6454017" cy="4840514"/>
          </a:xfrm>
        </p:spPr>
      </p:pic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79288"/>
          </a:xfrm>
        </p:spPr>
        <p:txBody>
          <a:bodyPr/>
          <a:lstStyle/>
          <a:p>
            <a:r>
              <a:rPr lang="ja-JP" altLang="en-US" dirty="0" smtClean="0"/>
              <a:t>個体数増減</a:t>
            </a:r>
            <a:endParaRPr kumimoji="1" lang="ja-JP" altLang="en-US" dirty="0"/>
          </a:p>
        </p:txBody>
      </p: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27381" y="1450731"/>
            <a:ext cx="11329259" cy="614197"/>
          </a:xfrm>
        </p:spPr>
        <p:txBody>
          <a:bodyPr/>
          <a:lstStyle/>
          <a:p>
            <a:r>
              <a:rPr lang="ja-JP" altLang="en-US" dirty="0" smtClean="0"/>
              <a:t>分散型</a:t>
            </a:r>
            <a:r>
              <a:rPr lang="en-US" altLang="ja-JP" dirty="0" smtClean="0"/>
              <a:t>BA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3"/>
              <p:cNvSpPr txBox="1">
                <a:spLocks/>
              </p:cNvSpPr>
              <p:nvPr/>
            </p:nvSpPr>
            <p:spPr>
              <a:xfrm>
                <a:off x="6676571" y="2452483"/>
                <a:ext cx="4921164" cy="3354904"/>
              </a:xfrm>
              <a:prstGeom prst="rect">
                <a:avLst/>
              </a:prstGeom>
            </p:spPr>
            <p:txBody>
              <a:bodyPr lIns="396000" anchor="t"/>
              <a:lstStyle>
                <a:lvl1pPr marL="0" indent="0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kumimoji="1" sz="1867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990575" indent="-380990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個体数：</a:t>
                </a:r>
                <a:r>
                  <a:rPr lang="en-US" altLang="ja-JP" sz="2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altLang="ja-JP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altLang="ja-JP" sz="28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</a:t>
                </a:r>
              </a:p>
              <a:p>
                <a:r>
                  <a:rPr lang="ja-JP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世</a:t>
                </a:r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代数：</a:t>
                </a:r>
                <a:r>
                  <a:rPr lang="en-US" altLang="ja-JP" sz="2400" b="1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iter</a:t>
                </a:r>
                <a:r>
                  <a:rPr lang="en-US" altLang="ja-JP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altLang="ja-JP" sz="28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1000</a:t>
                </a: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周波数</a:t>
                </a:r>
                <a14:m>
                  <m:oMath xmlns:m="http://schemas.openxmlformats.org/officeDocument/2006/math">
                    <m:r>
                      <a:rPr lang="ja-JP" altLang="en-US" sz="24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帯</m:t>
                    </m:r>
                    <m:r>
                      <a:rPr lang="ja-JP" altLang="en-US" sz="2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：</m:t>
                    </m:r>
                    <m:sSub>
                      <m:sSubPr>
                        <m:ctrlP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altLang="ja-JP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ラウドネス：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ja-JP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パルスレート：</a:t>
                </a:r>
                <a14:m>
                  <m:oMath xmlns:m="http://schemas.openxmlformats.org/officeDocument/2006/math"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𝒓𝒂𝒏𝒅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ja-JP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altLang="ja-JP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altLang="ja-JP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コンテンツ プレースホルダー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571" y="2452483"/>
                <a:ext cx="4921164" cy="3354904"/>
              </a:xfrm>
              <a:prstGeom prst="rect">
                <a:avLst/>
              </a:prstGeom>
              <a:blipFill>
                <a:blip r:embed="rId3"/>
                <a:stretch>
                  <a:fillRect t="-18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テキスト ボックス 8"/>
          <p:cNvSpPr txBox="1"/>
          <p:nvPr/>
        </p:nvSpPr>
        <p:spPr>
          <a:xfrm>
            <a:off x="4095512" y="6471060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</a:t>
            </a:r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1944915"/>
            <a:ext cx="6454019" cy="4840514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4095511" y="6479243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=10</a:t>
            </a:r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1941286"/>
            <a:ext cx="6458857" cy="4844143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4095509" y="6471060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=50</a:t>
            </a:r>
            <a:endParaRPr kumimoji="1" lang="ja-JP" altLang="en-US" dirty="0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1938193"/>
            <a:ext cx="6458857" cy="4844143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4090671" y="6479243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=100</a:t>
            </a:r>
            <a:endParaRPr kumimoji="1" lang="ja-JP" altLang="en-US" dirty="0"/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41" y="1944916"/>
            <a:ext cx="6453288" cy="4839966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4100347" y="6462184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=200</a:t>
            </a:r>
            <a:endParaRPr kumimoji="1" lang="ja-JP" altLang="en-US" dirty="0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3" y="1948926"/>
            <a:ext cx="6444401" cy="4833301"/>
          </a:xfrm>
          <a:prstGeom prst="rect">
            <a:avLst/>
          </a:prstGeom>
        </p:spPr>
      </p:pic>
      <p:sp>
        <p:nvSpPr>
          <p:cNvPr id="19" name="テキスト ボックス 18"/>
          <p:cNvSpPr txBox="1"/>
          <p:nvPr/>
        </p:nvSpPr>
        <p:spPr>
          <a:xfrm>
            <a:off x="4085102" y="6472912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=300</a:t>
            </a:r>
            <a:endParaRPr kumimoji="1" lang="ja-JP" altLang="en-US" dirty="0"/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76" y="1946376"/>
            <a:ext cx="6429044" cy="4821783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4093088" y="6453308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=400</a:t>
            </a:r>
            <a:endParaRPr kumimoji="1" lang="ja-JP" altLang="en-US" dirty="0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72" y="1943174"/>
            <a:ext cx="6431448" cy="4823586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>
            <a:off x="4098293" y="6445473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=500</a:t>
            </a:r>
            <a:endParaRPr kumimoji="1" lang="ja-JP" altLang="en-US" dirty="0"/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62" y="1944698"/>
            <a:ext cx="6429648" cy="4822236"/>
          </a:xfrm>
          <a:prstGeom prst="rect">
            <a:avLst/>
          </a:prstGeom>
        </p:spPr>
      </p:pic>
      <p:sp>
        <p:nvSpPr>
          <p:cNvPr id="25" name="テキスト ボックス 24"/>
          <p:cNvSpPr txBox="1"/>
          <p:nvPr/>
        </p:nvSpPr>
        <p:spPr>
          <a:xfrm>
            <a:off x="4091036" y="6449973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=600</a:t>
            </a:r>
            <a:endParaRPr kumimoji="1" lang="ja-JP" altLang="en-US" dirty="0"/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48" y="1948817"/>
            <a:ext cx="6429128" cy="4821846"/>
          </a:xfrm>
          <a:prstGeom prst="rect">
            <a:avLst/>
          </a:prstGeom>
        </p:spPr>
      </p:pic>
      <p:sp>
        <p:nvSpPr>
          <p:cNvPr id="27" name="テキスト ボックス 26"/>
          <p:cNvSpPr txBox="1"/>
          <p:nvPr/>
        </p:nvSpPr>
        <p:spPr>
          <a:xfrm>
            <a:off x="4084737" y="6442138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=700</a:t>
            </a:r>
            <a:endParaRPr kumimoji="1" lang="ja-JP" altLang="en-US" dirty="0"/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46" y="1945984"/>
            <a:ext cx="6443688" cy="4832766"/>
          </a:xfrm>
          <a:prstGeom prst="rect">
            <a:avLst/>
          </a:prstGeom>
        </p:spPr>
      </p:pic>
      <p:sp>
        <p:nvSpPr>
          <p:cNvPr id="29" name="テキスト ボックス 28"/>
          <p:cNvSpPr txBox="1"/>
          <p:nvPr/>
        </p:nvSpPr>
        <p:spPr>
          <a:xfrm>
            <a:off x="4077428" y="6449671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=800</a:t>
            </a:r>
            <a:endParaRPr kumimoji="1" lang="ja-JP" altLang="en-US" dirty="0"/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71" y="1949372"/>
            <a:ext cx="6424653" cy="4818490"/>
          </a:xfrm>
          <a:prstGeom prst="rect">
            <a:avLst/>
          </a:prstGeom>
        </p:spPr>
      </p:pic>
      <p:sp>
        <p:nvSpPr>
          <p:cNvPr id="31" name="テキスト ボックス 30"/>
          <p:cNvSpPr txBox="1"/>
          <p:nvPr/>
        </p:nvSpPr>
        <p:spPr>
          <a:xfrm>
            <a:off x="4097083" y="6458398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=900</a:t>
            </a:r>
            <a:endParaRPr kumimoji="1" lang="ja-JP" altLang="en-US" dirty="0"/>
          </a:p>
        </p:txBody>
      </p:sp>
      <p:pic>
        <p:nvPicPr>
          <p:cNvPr id="32" name="図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64" y="1946865"/>
            <a:ext cx="6421604" cy="4816203"/>
          </a:xfrm>
          <a:prstGeom prst="rect">
            <a:avLst/>
          </a:prstGeom>
        </p:spPr>
      </p:pic>
      <p:sp>
        <p:nvSpPr>
          <p:cNvPr id="33" name="テキスト ボックス 32"/>
          <p:cNvSpPr txBox="1"/>
          <p:nvPr/>
        </p:nvSpPr>
        <p:spPr>
          <a:xfrm>
            <a:off x="4090628" y="6479243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=1000</a:t>
            </a:r>
            <a:endParaRPr kumimoji="1" lang="ja-JP" altLang="en-US" dirty="0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11044238" y="60150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9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13155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  <p:bldP spid="15" grpId="0" animBg="1"/>
      <p:bldP spid="17" grpId="0" animBg="1"/>
      <p:bldP spid="19" grpId="0" animBg="1"/>
      <p:bldP spid="21" grpId="0" animBg="1"/>
      <p:bldP spid="23" grpId="0" animBg="1"/>
      <p:bldP spid="25" grpId="0" animBg="1"/>
      <p:bldP spid="27" grpId="0" animBg="1"/>
      <p:bldP spid="29" grpId="0" animBg="1"/>
      <p:bldP spid="31" grpId="0" animBg="1"/>
      <p:bldP spid="3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個体数増減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分散型</a:t>
            </a:r>
            <a:r>
              <a:rPr lang="en-US" altLang="ja-JP" dirty="0" smtClean="0"/>
              <a:t>BA</a:t>
            </a:r>
            <a:endParaRPr kumimoji="1" lang="ja-JP" altLang="en-US" dirty="0"/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2006621"/>
            <a:ext cx="6468505" cy="4851379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2006590"/>
            <a:ext cx="6468547" cy="485141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4107543" y="6488668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=10</a:t>
            </a:r>
            <a:endParaRPr kumimoji="1" lang="ja-JP" altLang="en-US" dirty="0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2006590"/>
            <a:ext cx="6468547" cy="4851410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>
            <a:off x="4107543" y="6488668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=50</a:t>
            </a:r>
            <a:endParaRPr kumimoji="1" lang="ja-JP" altLang="en-US" dirty="0"/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39" y="2000540"/>
            <a:ext cx="6464232" cy="4848174"/>
          </a:xfrm>
          <a:prstGeom prst="rect">
            <a:avLst/>
          </a:prstGeom>
        </p:spPr>
      </p:pic>
      <p:sp>
        <p:nvSpPr>
          <p:cNvPr id="24" name="テキスト ボックス 23"/>
          <p:cNvSpPr txBox="1"/>
          <p:nvPr/>
        </p:nvSpPr>
        <p:spPr>
          <a:xfrm>
            <a:off x="4107501" y="6485432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=100</a:t>
            </a:r>
            <a:endParaRPr kumimoji="1" lang="ja-JP" altLang="en-US" dirty="0"/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39" y="1998002"/>
            <a:ext cx="6467616" cy="4850712"/>
          </a:xfrm>
          <a:prstGeom prst="rect">
            <a:avLst/>
          </a:prstGeom>
        </p:spPr>
      </p:pic>
      <p:sp>
        <p:nvSpPr>
          <p:cNvPr id="27" name="テキスト ボックス 26"/>
          <p:cNvSpPr txBox="1"/>
          <p:nvPr/>
        </p:nvSpPr>
        <p:spPr>
          <a:xfrm>
            <a:off x="4107501" y="6479382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=200</a:t>
            </a:r>
            <a:endParaRPr kumimoji="1" lang="ja-JP" altLang="en-US" dirty="0"/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39" y="1994184"/>
            <a:ext cx="6480620" cy="4860465"/>
          </a:xfrm>
          <a:prstGeom prst="rect">
            <a:avLst/>
          </a:prstGeom>
        </p:spPr>
      </p:pic>
      <p:sp>
        <p:nvSpPr>
          <p:cNvPr id="29" name="テキスト ボックス 28"/>
          <p:cNvSpPr txBox="1"/>
          <p:nvPr/>
        </p:nvSpPr>
        <p:spPr>
          <a:xfrm>
            <a:off x="4104117" y="6485317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=300</a:t>
            </a:r>
            <a:endParaRPr kumimoji="1" lang="ja-JP" altLang="en-US" dirty="0"/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35" y="1994605"/>
            <a:ext cx="6456165" cy="4842124"/>
          </a:xfrm>
          <a:prstGeom prst="rect">
            <a:avLst/>
          </a:prstGeom>
        </p:spPr>
      </p:pic>
      <p:sp>
        <p:nvSpPr>
          <p:cNvPr id="31" name="テキスト ボックス 30"/>
          <p:cNvSpPr txBox="1"/>
          <p:nvPr/>
        </p:nvSpPr>
        <p:spPr>
          <a:xfrm>
            <a:off x="4110885" y="6486084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=400</a:t>
            </a:r>
            <a:endParaRPr kumimoji="1" lang="ja-JP" altLang="en-US" dirty="0"/>
          </a:p>
        </p:txBody>
      </p:sp>
      <p:pic>
        <p:nvPicPr>
          <p:cNvPr id="32" name="図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25" y="2006054"/>
            <a:ext cx="6440185" cy="4830139"/>
          </a:xfrm>
          <a:prstGeom prst="rect">
            <a:avLst/>
          </a:prstGeom>
        </p:spPr>
      </p:pic>
      <p:sp>
        <p:nvSpPr>
          <p:cNvPr id="33" name="テキスト ボックス 32"/>
          <p:cNvSpPr txBox="1"/>
          <p:nvPr/>
        </p:nvSpPr>
        <p:spPr>
          <a:xfrm>
            <a:off x="4110843" y="6488553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=500</a:t>
            </a:r>
            <a:endParaRPr kumimoji="1" lang="ja-JP" altLang="en-US" dirty="0"/>
          </a:p>
        </p:txBody>
      </p:sp>
      <p:pic>
        <p:nvPicPr>
          <p:cNvPr id="34" name="図 3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61" y="2006366"/>
            <a:ext cx="6441851" cy="4831388"/>
          </a:xfrm>
          <a:prstGeom prst="rect">
            <a:avLst/>
          </a:prstGeom>
        </p:spPr>
      </p:pic>
      <p:sp>
        <p:nvSpPr>
          <p:cNvPr id="35" name="テキスト ボックス 34"/>
          <p:cNvSpPr txBox="1"/>
          <p:nvPr/>
        </p:nvSpPr>
        <p:spPr>
          <a:xfrm>
            <a:off x="4104138" y="6493369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=600</a:t>
            </a:r>
            <a:endParaRPr kumimoji="1" lang="ja-JP" altLang="en-US" dirty="0"/>
          </a:p>
        </p:txBody>
      </p:sp>
      <p:pic>
        <p:nvPicPr>
          <p:cNvPr id="36" name="図 3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50" y="1993106"/>
            <a:ext cx="6454515" cy="4840886"/>
          </a:xfrm>
          <a:prstGeom prst="rect">
            <a:avLst/>
          </a:prstGeom>
        </p:spPr>
      </p:pic>
      <p:sp>
        <p:nvSpPr>
          <p:cNvPr id="37" name="テキスト ボックス 36"/>
          <p:cNvSpPr txBox="1"/>
          <p:nvPr/>
        </p:nvSpPr>
        <p:spPr>
          <a:xfrm>
            <a:off x="4107151" y="6496841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=700</a:t>
            </a:r>
            <a:endParaRPr kumimoji="1" lang="ja-JP" altLang="en-US" dirty="0"/>
          </a:p>
        </p:txBody>
      </p:sp>
      <p:pic>
        <p:nvPicPr>
          <p:cNvPr id="38" name="図 3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63" y="2004871"/>
            <a:ext cx="6458816" cy="4844112"/>
          </a:xfrm>
          <a:prstGeom prst="rect">
            <a:avLst/>
          </a:prstGeom>
        </p:spPr>
      </p:pic>
      <p:sp>
        <p:nvSpPr>
          <p:cNvPr id="39" name="テキスト ボックス 38"/>
          <p:cNvSpPr txBox="1"/>
          <p:nvPr/>
        </p:nvSpPr>
        <p:spPr>
          <a:xfrm>
            <a:off x="4110630" y="6495993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=800</a:t>
            </a:r>
            <a:endParaRPr kumimoji="1" lang="ja-JP" altLang="en-US" dirty="0"/>
          </a:p>
        </p:txBody>
      </p:sp>
      <p:pic>
        <p:nvPicPr>
          <p:cNvPr id="40" name="図 3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42" y="2005939"/>
            <a:ext cx="6437404" cy="4828053"/>
          </a:xfrm>
          <a:prstGeom prst="rect">
            <a:avLst/>
          </a:prstGeom>
        </p:spPr>
      </p:pic>
      <p:sp>
        <p:nvSpPr>
          <p:cNvPr id="41" name="テキスト ボックス 40"/>
          <p:cNvSpPr txBox="1"/>
          <p:nvPr/>
        </p:nvSpPr>
        <p:spPr>
          <a:xfrm>
            <a:off x="4106103" y="6485355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=900</a:t>
            </a:r>
            <a:endParaRPr kumimoji="1" lang="ja-JP" altLang="en-US" dirty="0"/>
          </a:p>
        </p:txBody>
      </p:sp>
      <p:pic>
        <p:nvPicPr>
          <p:cNvPr id="42" name="図 4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88" y="2005939"/>
            <a:ext cx="6437404" cy="4828053"/>
          </a:xfrm>
          <a:prstGeom prst="rect">
            <a:avLst/>
          </a:prstGeom>
        </p:spPr>
      </p:pic>
      <p:sp>
        <p:nvSpPr>
          <p:cNvPr id="43" name="テキスト ボックス 42"/>
          <p:cNvSpPr txBox="1"/>
          <p:nvPr/>
        </p:nvSpPr>
        <p:spPr>
          <a:xfrm>
            <a:off x="4095512" y="6471060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=1000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コンテンツ プレースホルダー 3"/>
              <p:cNvSpPr>
                <a:spLocks noGrp="1"/>
              </p:cNvSpPr>
              <p:nvPr>
                <p:ph idx="10"/>
              </p:nvPr>
            </p:nvSpPr>
            <p:spPr>
              <a:xfrm>
                <a:off x="6676571" y="2452483"/>
                <a:ext cx="4921164" cy="3354904"/>
              </a:xfrm>
            </p:spPr>
            <p:txBody>
              <a:bodyPr/>
              <a:lstStyle/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個体数：</a:t>
                </a:r>
                <a:r>
                  <a:rPr lang="en-US" altLang="ja-JP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N= </a:t>
                </a:r>
                <a:r>
                  <a:rPr lang="en-US" altLang="ja-JP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n-US" altLang="ja-JP" sz="28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</a:p>
              <a:p>
                <a:r>
                  <a:rPr kumimoji="1" lang="ja-JP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世</a:t>
                </a:r>
                <a:r>
                  <a:rPr kumimoji="1"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代数</a:t>
                </a:r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：</a:t>
                </a:r>
                <a:r>
                  <a:rPr lang="en-US" altLang="ja-JP" sz="2400" b="1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iter</a:t>
                </a:r>
                <a:r>
                  <a:rPr lang="en-US" altLang="ja-JP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altLang="ja-JP" sz="28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1000</a:t>
                </a: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周波数</a:t>
                </a:r>
                <a14:m>
                  <m:oMath xmlns:m="http://schemas.openxmlformats.org/officeDocument/2006/math">
                    <m:r>
                      <a:rPr lang="ja-JP" altLang="en-US" sz="24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帯</m:t>
                    </m:r>
                    <m:r>
                      <a:rPr lang="ja-JP" altLang="en-US" sz="2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：</m:t>
                    </m:r>
                    <m:sSub>
                      <m:sSubPr>
                        <m:ctrlP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altLang="ja-JP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ラウドネス：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ja-JP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パルスレート：</a:t>
                </a:r>
                <a14:m>
                  <m:oMath xmlns:m="http://schemas.openxmlformats.org/officeDocument/2006/math"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𝒓𝒂𝒏𝒅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ja-JP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altLang="ja-JP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kumimoji="1" lang="en-US" altLang="ja-JP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コンテンツ プレースホルダー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6676571" y="2452483"/>
                <a:ext cx="4921164" cy="3354904"/>
              </a:xfrm>
              <a:blipFill>
                <a:blip r:embed="rId15"/>
                <a:stretch>
                  <a:fillRect t="-18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テキスト ボックス 44"/>
          <p:cNvSpPr txBox="1"/>
          <p:nvPr/>
        </p:nvSpPr>
        <p:spPr>
          <a:xfrm>
            <a:off x="11044238" y="60150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85282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 animBg="1"/>
      <p:bldP spid="27" grpId="0" animBg="1"/>
      <p:bldP spid="29" grpId="0" animBg="1"/>
      <p:bldP spid="31" grpId="0" animBg="1"/>
      <p:bldP spid="33" grpId="0" animBg="1"/>
      <p:bldP spid="35" grpId="0" animBg="1"/>
      <p:bldP spid="37" grpId="0" animBg="1"/>
      <p:bldP spid="39" grpId="0" animBg="1"/>
      <p:bldP spid="41" grpId="0" animBg="1"/>
      <p:bldP spid="4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個体数増減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27381" y="1378161"/>
            <a:ext cx="11329259" cy="614197"/>
          </a:xfrm>
        </p:spPr>
        <p:txBody>
          <a:bodyPr/>
          <a:lstStyle/>
          <a:p>
            <a:r>
              <a:rPr lang="ja-JP" altLang="en-US" dirty="0"/>
              <a:t>分散型</a:t>
            </a:r>
            <a:r>
              <a:rPr lang="en-US" altLang="ja-JP" dirty="0" smtClean="0"/>
              <a:t>BA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コンテンツ プレースホルダー 3"/>
              <p:cNvSpPr txBox="1">
                <a:spLocks/>
              </p:cNvSpPr>
              <p:nvPr/>
            </p:nvSpPr>
            <p:spPr>
              <a:xfrm>
                <a:off x="6676571" y="2452483"/>
                <a:ext cx="4921164" cy="3354904"/>
              </a:xfrm>
              <a:prstGeom prst="rect">
                <a:avLst/>
              </a:prstGeom>
            </p:spPr>
            <p:txBody>
              <a:bodyPr lIns="396000" anchor="t"/>
              <a:lstStyle>
                <a:lvl1pPr marL="0" indent="0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kumimoji="1" sz="1867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990575" indent="-380990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個体数：</a:t>
                </a:r>
                <a:r>
                  <a:rPr lang="en-US" altLang="ja-JP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N= </a:t>
                </a:r>
                <a:r>
                  <a:rPr lang="en-US" altLang="ja-JP" sz="28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40</a:t>
                </a:r>
              </a:p>
              <a:p>
                <a:r>
                  <a:rPr lang="ja-JP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世</a:t>
                </a:r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代数：</a:t>
                </a:r>
                <a:r>
                  <a:rPr lang="en-US" altLang="ja-JP" sz="2400" b="1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iter</a:t>
                </a:r>
                <a:r>
                  <a:rPr lang="en-US" altLang="ja-JP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altLang="ja-JP" sz="28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1000</a:t>
                </a: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周波数</a:t>
                </a:r>
                <a14:m>
                  <m:oMath xmlns:m="http://schemas.openxmlformats.org/officeDocument/2006/math">
                    <m:r>
                      <a:rPr lang="ja-JP" altLang="en-US" sz="24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帯</m:t>
                    </m:r>
                    <m:r>
                      <a:rPr lang="ja-JP" altLang="en-US" sz="2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：</m:t>
                    </m:r>
                    <m:sSub>
                      <m:sSubPr>
                        <m:ctrlP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altLang="ja-JP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ラウドネス：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ja-JP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パルスレート：</a:t>
                </a:r>
                <a14:m>
                  <m:oMath xmlns:m="http://schemas.openxmlformats.org/officeDocument/2006/math"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𝒓𝒂𝒏𝒅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ja-JP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altLang="ja-JP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altLang="ja-JP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コンテンツ プレースホルダー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571" y="2452483"/>
                <a:ext cx="4921164" cy="3354904"/>
              </a:xfrm>
              <a:prstGeom prst="rect">
                <a:avLst/>
              </a:prstGeom>
              <a:blipFill>
                <a:blip r:embed="rId2"/>
                <a:stretch>
                  <a:fillRect t="-18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1890123"/>
            <a:ext cx="6429307" cy="4821981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4090628" y="6435701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1901010"/>
            <a:ext cx="6414792" cy="4811094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4090628" y="6411008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=10</a:t>
            </a:r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1890123"/>
            <a:ext cx="6429307" cy="4821981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4076113" y="6411008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=50</a:t>
            </a:r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2" y="1901011"/>
            <a:ext cx="6414792" cy="4811094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4076112" y="6420119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=100</a:t>
            </a:r>
            <a:endParaRPr kumimoji="1" lang="ja-JP" altLang="en-US" dirty="0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1894838"/>
            <a:ext cx="6423022" cy="4817266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4083369" y="6427910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=200</a:t>
            </a:r>
            <a:endParaRPr kumimoji="1" lang="ja-JP" altLang="en-US" dirty="0"/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96" y="1899974"/>
            <a:ext cx="6416173" cy="4812130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4076112" y="6421187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=300</a:t>
            </a:r>
            <a:endParaRPr kumimoji="1" lang="ja-JP" altLang="en-US" dirty="0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63" y="1903591"/>
            <a:ext cx="6429306" cy="4821979"/>
          </a:xfrm>
          <a:prstGeom prst="rect">
            <a:avLst/>
          </a:prstGeom>
        </p:spPr>
      </p:pic>
      <p:sp>
        <p:nvSpPr>
          <p:cNvPr id="19" name="テキスト ボックス 18"/>
          <p:cNvSpPr txBox="1"/>
          <p:nvPr/>
        </p:nvSpPr>
        <p:spPr>
          <a:xfrm>
            <a:off x="4083367" y="6414808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=400</a:t>
            </a:r>
            <a:endParaRPr kumimoji="1" lang="ja-JP" altLang="en-US" dirty="0"/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64" y="1890127"/>
            <a:ext cx="6429304" cy="4821978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4078462" y="6408085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=500</a:t>
            </a:r>
            <a:endParaRPr kumimoji="1" lang="ja-JP" altLang="en-US" dirty="0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63" y="1890125"/>
            <a:ext cx="6429306" cy="4821980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>
            <a:off x="4083366" y="6414808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=600</a:t>
            </a:r>
            <a:endParaRPr kumimoji="1" lang="ja-JP" altLang="en-US" dirty="0"/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79" y="1881733"/>
            <a:ext cx="6440495" cy="4830372"/>
          </a:xfrm>
          <a:prstGeom prst="rect">
            <a:avLst/>
          </a:prstGeom>
        </p:spPr>
      </p:pic>
      <p:sp>
        <p:nvSpPr>
          <p:cNvPr id="25" name="テキスト ボックス 24"/>
          <p:cNvSpPr txBox="1"/>
          <p:nvPr/>
        </p:nvSpPr>
        <p:spPr>
          <a:xfrm>
            <a:off x="4076111" y="6420211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=700</a:t>
            </a:r>
            <a:endParaRPr kumimoji="1" lang="ja-JP" altLang="en-US" dirty="0"/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43" y="1878863"/>
            <a:ext cx="6442439" cy="4831830"/>
          </a:xfrm>
          <a:prstGeom prst="rect">
            <a:avLst/>
          </a:prstGeom>
        </p:spPr>
      </p:pic>
      <p:sp>
        <p:nvSpPr>
          <p:cNvPr id="27" name="テキスト ボックス 26"/>
          <p:cNvSpPr txBox="1"/>
          <p:nvPr/>
        </p:nvSpPr>
        <p:spPr>
          <a:xfrm>
            <a:off x="4083366" y="6412428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=800</a:t>
            </a:r>
            <a:endParaRPr kumimoji="1" lang="ja-JP" altLang="en-US" dirty="0"/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42" y="1868052"/>
            <a:ext cx="6458231" cy="4843675"/>
          </a:xfrm>
          <a:prstGeom prst="rect">
            <a:avLst/>
          </a:prstGeom>
        </p:spPr>
      </p:pic>
      <p:sp>
        <p:nvSpPr>
          <p:cNvPr id="29" name="テキスト ボックス 28"/>
          <p:cNvSpPr txBox="1"/>
          <p:nvPr/>
        </p:nvSpPr>
        <p:spPr>
          <a:xfrm>
            <a:off x="4076110" y="6434281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=900</a:t>
            </a:r>
            <a:endParaRPr kumimoji="1" lang="ja-JP" altLang="en-US" dirty="0"/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42" y="1872199"/>
            <a:ext cx="6451328" cy="4838496"/>
          </a:xfrm>
          <a:prstGeom prst="rect">
            <a:avLst/>
          </a:prstGeom>
        </p:spPr>
      </p:pic>
      <p:sp>
        <p:nvSpPr>
          <p:cNvPr id="31" name="テキスト ボックス 30"/>
          <p:cNvSpPr txBox="1"/>
          <p:nvPr/>
        </p:nvSpPr>
        <p:spPr>
          <a:xfrm>
            <a:off x="4082089" y="6411350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=1000</a:t>
            </a:r>
            <a:endParaRPr kumimoji="1" lang="ja-JP" altLang="en-US" dirty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11044238" y="60150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11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03519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  <p:bldP spid="15" grpId="0" animBg="1"/>
      <p:bldP spid="17" grpId="0" animBg="1"/>
      <p:bldP spid="19" grpId="0" animBg="1"/>
      <p:bldP spid="21" grpId="0" animBg="1"/>
      <p:bldP spid="23" grpId="0" animBg="1"/>
      <p:bldP spid="25" grpId="0" animBg="1"/>
      <p:bldP spid="27" grpId="0" animBg="1"/>
      <p:bldP spid="29" grpId="0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世代数による比較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Griewank</a:t>
            </a:r>
            <a:r>
              <a:rPr kumimoji="1" lang="en-US" altLang="ja-JP" dirty="0" smtClean="0"/>
              <a:t> function (N=20)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graphicFrame>
        <p:nvGraphicFramePr>
          <p:cNvPr id="5" name="グラフ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2487757"/>
              </p:ext>
            </p:extLst>
          </p:nvPr>
        </p:nvGraphicFramePr>
        <p:xfrm>
          <a:off x="1436914" y="2057399"/>
          <a:ext cx="9318172" cy="44885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テキスト ボックス 5"/>
          <p:cNvSpPr txBox="1"/>
          <p:nvPr/>
        </p:nvSpPr>
        <p:spPr>
          <a:xfrm>
            <a:off x="10594302" y="4195482"/>
            <a:ext cx="1567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b="1" dirty="0" smtClean="0"/>
              <a:t>最近傍個体移動</a:t>
            </a:r>
            <a:endParaRPr kumimoji="1" lang="ja-JP" altLang="en-US" sz="1200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594303" y="4448631"/>
            <a:ext cx="1567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b="1" dirty="0"/>
              <a:t>ノベルティサーチ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044238" y="60150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12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4567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目的関数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03200" y="1225415"/>
            <a:ext cx="11605911" cy="614197"/>
          </a:xfrm>
        </p:spPr>
        <p:txBody>
          <a:bodyPr/>
          <a:lstStyle/>
          <a:p>
            <a:r>
              <a:rPr lang="en-US" altLang="ja-JP" sz="2800" b="1" dirty="0"/>
              <a:t>De Jong function N. 5</a:t>
            </a:r>
            <a:endParaRPr kumimoji="1" lang="ja-JP" altLang="en-US" b="1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044238" y="60150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13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456" y="2146013"/>
            <a:ext cx="4750165" cy="356262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コンテンツ プレースホルダー 3"/>
              <p:cNvSpPr>
                <a:spLocks noGrp="1"/>
              </p:cNvSpPr>
              <p:nvPr>
                <p:ph idx="10"/>
              </p:nvPr>
            </p:nvSpPr>
            <p:spPr>
              <a:xfrm>
                <a:off x="22510" y="1846550"/>
                <a:ext cx="6790756" cy="3994316"/>
              </a:xfrm>
            </p:spPr>
            <p:txBody>
              <a:bodyPr/>
              <a:lstStyle/>
              <a:p>
                <a:r>
                  <a:rPr lang="ja-JP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局所解数：</a:t>
                </a:r>
                <a:r>
                  <a:rPr lang="en-US" altLang="ja-JP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25</a:t>
                </a:r>
                <a:r>
                  <a:rPr lang="ja-JP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個</a:t>
                </a:r>
                <a:endParaRPr lang="en-US" altLang="ja-JP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altLang="ja-JP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Global Minimum</a:t>
                </a:r>
                <a:r>
                  <a:rPr lang="ja-JP" altLang="en-US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sSub>
                          <m:sSubPr>
                            <m:ctrlPr>
                              <a:rPr lang="en-US" altLang="ja-JP" sz="20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ja-JP" sz="20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𝒈𝒃𝒆𝒔𝒕</m:t>
                            </m:r>
                          </m:sub>
                        </m:sSub>
                      </m:sub>
                    </m:sSub>
                    <m:r>
                      <a:rPr lang="en-US" altLang="ja-JP" sz="20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ja-JP" sz="20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ja-JP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ja-JP" sz="20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ja-JP" sz="20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sz="20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20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2000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2000" b="1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ja-JP" sz="2000" b="1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𝟑𝟐</m:t>
                                      </m:r>
                                    </m:e>
                                    <m:e>
                                      <m:r>
                                        <a:rPr lang="en-US" altLang="ja-JP" sz="2000" b="1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ja-JP" sz="2000" b="1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𝟏𝟔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ja-JP" sz="2000" b="1" i="1" smtClean="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ja-JP" sz="2000" b="1" i="1" smtClean="0">
                                                <a:solidFill>
                                                  <a:schemeClr val="tx1">
                                                    <a:lumMod val="75000"/>
                                                    <a:lumOff val="2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ja-JP" sz="2000" b="1" i="1" smtClean="0">
                                                <a:solidFill>
                                                  <a:schemeClr val="tx1">
                                                    <a:lumMod val="75000"/>
                                                    <a:lumOff val="2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𝟏𝟔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ja-JP" sz="2000" b="1" i="1" smtClean="0">
                                                <a:solidFill>
                                                  <a:schemeClr val="tx1">
                                                    <a:lumMod val="75000"/>
                                                    <a:lumOff val="2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𝟑𝟐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2000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2000" b="1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ja-JP" sz="2000" b="1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𝟑𝟐</m:t>
                                      </m:r>
                                    </m:e>
                                    <m:e>
                                      <m:r>
                                        <a:rPr lang="en-US" altLang="ja-JP" sz="2000" b="1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ja-JP" sz="2000" b="1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𝟑𝟐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ja-JP" sz="2000" b="1" i="1" smtClean="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ja-JP" sz="2000" b="1" i="1" smtClean="0">
                                                <a:solidFill>
                                                  <a:schemeClr val="tx1">
                                                    <a:lumMod val="75000"/>
                                                    <a:lumOff val="2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ja-JP" sz="2000" b="1" i="1" smtClean="0">
                                                <a:solidFill>
                                                  <a:schemeClr val="tx1">
                                                    <a:lumMod val="75000"/>
                                                    <a:lumOff val="2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𝟑𝟐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ja-JP" sz="2000" b="1" i="1" smtClean="0">
                                                <a:solidFill>
                                                  <a:schemeClr val="tx1">
                                                    <a:lumMod val="75000"/>
                                                    <a:lumOff val="2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ja-JP" sz="2000" b="1" i="1" smtClean="0">
                                                <a:solidFill>
                                                  <a:schemeClr val="tx1">
                                                    <a:lumMod val="75000"/>
                                                    <a:lumOff val="2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𝟑𝟐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ja-JP" sz="2000" b="1" i="1" smtClean="0">
                                                <a:solidFill>
                                                  <a:schemeClr val="tx1">
                                                    <a:lumMod val="75000"/>
                                                    <a:lumOff val="2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ja-JP" sz="2000" b="1" i="1" smtClean="0">
                                                <a:solidFill>
                                                  <a:schemeClr val="tx1">
                                                    <a:lumMod val="75000"/>
                                                    <a:lumOff val="2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𝟑𝟐</m:t>
                                            </m:r>
                                          </m:e>
                                        </m:mr>
                                      </m:m>
                                      <m:r>
                                        <a:rPr lang="en-US" altLang="ja-JP" sz="2000" b="1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  …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ja-JP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lang="en-US" altLang="ja-JP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kumimoji="1" lang="ja-JP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" name="コンテンツ プレースホルダー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22510" y="1846550"/>
                <a:ext cx="6790756" cy="3994316"/>
              </a:xfrm>
              <a:blipFill>
                <a:blip r:embed="rId3"/>
                <a:stretch>
                  <a:fillRect t="-10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910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Jong </a:t>
            </a:r>
            <a:r>
              <a:rPr lang="en-US" altLang="ja-JP" dirty="0"/>
              <a:t>N.5 function</a:t>
            </a:r>
            <a:endParaRPr kumimoji="1" lang="ja-JP" altLang="en-US" dirty="0"/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41895" y="1228597"/>
            <a:ext cx="11329259" cy="614197"/>
          </a:xfrm>
        </p:spPr>
        <p:txBody>
          <a:bodyPr/>
          <a:lstStyle/>
          <a:p>
            <a:r>
              <a:rPr lang="ja-JP" altLang="en-US" dirty="0" smtClean="0"/>
              <a:t>分散型</a:t>
            </a:r>
            <a:r>
              <a:rPr lang="en-US" altLang="ja-JP" dirty="0" smtClean="0"/>
              <a:t>BA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コンテンツ プレースホルダー 3"/>
              <p:cNvSpPr txBox="1">
                <a:spLocks/>
              </p:cNvSpPr>
              <p:nvPr/>
            </p:nvSpPr>
            <p:spPr>
              <a:xfrm>
                <a:off x="6676571" y="2452483"/>
                <a:ext cx="4921164" cy="3354904"/>
              </a:xfrm>
              <a:prstGeom prst="rect">
                <a:avLst/>
              </a:prstGeom>
            </p:spPr>
            <p:txBody>
              <a:bodyPr lIns="396000" anchor="t"/>
              <a:lstStyle>
                <a:lvl1pPr marL="0" indent="0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kumimoji="1" sz="1867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990575" indent="-380990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個体数：</a:t>
                </a:r>
                <a:r>
                  <a:rPr lang="en-US" altLang="ja-JP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N= </a:t>
                </a:r>
                <a:r>
                  <a:rPr lang="en-US" altLang="ja-JP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n-US" altLang="ja-JP" sz="28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</a:p>
              <a:p>
                <a:r>
                  <a:rPr lang="ja-JP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世</a:t>
                </a:r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代数：</a:t>
                </a:r>
                <a:r>
                  <a:rPr lang="en-US" altLang="ja-JP" sz="2400" b="1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iter</a:t>
                </a:r>
                <a:r>
                  <a:rPr lang="en-US" altLang="ja-JP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altLang="ja-JP" sz="28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1000</a:t>
                </a: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周波数</a:t>
                </a:r>
                <a14:m>
                  <m:oMath xmlns:m="http://schemas.openxmlformats.org/officeDocument/2006/math">
                    <m:r>
                      <a:rPr lang="ja-JP" altLang="en-US" sz="24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帯</m:t>
                    </m:r>
                    <m:r>
                      <a:rPr lang="ja-JP" altLang="en-US" sz="2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：</m:t>
                    </m:r>
                    <m:sSub>
                      <m:sSubPr>
                        <m:ctrlP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altLang="ja-JP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ラウドネス：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ja-JP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パルスレート：</a:t>
                </a:r>
                <a14:m>
                  <m:oMath xmlns:m="http://schemas.openxmlformats.org/officeDocument/2006/math"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𝒓𝒂𝒏𝒅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ja-JP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altLang="ja-JP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altLang="ja-JP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コンテンツ プレースホルダー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571" y="2452483"/>
                <a:ext cx="4921164" cy="3354904"/>
              </a:xfrm>
              <a:prstGeom prst="rect">
                <a:avLst/>
              </a:prstGeom>
              <a:blipFill>
                <a:blip r:embed="rId13"/>
                <a:stretch>
                  <a:fillRect t="-18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テキスト ボックス 32"/>
          <p:cNvSpPr txBox="1"/>
          <p:nvPr/>
        </p:nvSpPr>
        <p:spPr>
          <a:xfrm>
            <a:off x="11044238" y="60150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14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96" y="1857833"/>
            <a:ext cx="6166082" cy="4622800"/>
          </a:xfrm>
          <a:prstGeom prst="rect">
            <a:avLst/>
          </a:prstGeom>
        </p:spPr>
      </p:pic>
      <p:sp>
        <p:nvSpPr>
          <p:cNvPr id="34" name="テキスト ボックス 33"/>
          <p:cNvSpPr txBox="1"/>
          <p:nvPr/>
        </p:nvSpPr>
        <p:spPr>
          <a:xfrm>
            <a:off x="5130800" y="6384370"/>
            <a:ext cx="12917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</a:t>
            </a:r>
            <a:endParaRPr kumimoji="1" lang="ja-JP" altLang="en-US" dirty="0"/>
          </a:p>
        </p:txBody>
      </p:sp>
      <p:pic>
        <p:nvPicPr>
          <p:cNvPr id="36" name="図 3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95" y="1854083"/>
            <a:ext cx="6163703" cy="4621017"/>
          </a:xfrm>
          <a:prstGeom prst="rect">
            <a:avLst/>
          </a:prstGeom>
        </p:spPr>
      </p:pic>
      <p:sp>
        <p:nvSpPr>
          <p:cNvPr id="35" name="テキスト ボックス 34"/>
          <p:cNvSpPr txBox="1"/>
          <p:nvPr/>
        </p:nvSpPr>
        <p:spPr>
          <a:xfrm>
            <a:off x="5138060" y="6367595"/>
            <a:ext cx="12917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=10</a:t>
            </a:r>
            <a:endParaRPr kumimoji="1" lang="ja-JP" altLang="en-US" dirty="0"/>
          </a:p>
        </p:txBody>
      </p:sp>
      <p:pic>
        <p:nvPicPr>
          <p:cNvPr id="37" name="図 3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15" y="1863593"/>
            <a:ext cx="6134676" cy="4599254"/>
          </a:xfrm>
          <a:prstGeom prst="rect">
            <a:avLst/>
          </a:prstGeom>
        </p:spPr>
      </p:pic>
      <p:sp>
        <p:nvSpPr>
          <p:cNvPr id="38" name="テキスト ボックス 37"/>
          <p:cNvSpPr txBox="1"/>
          <p:nvPr/>
        </p:nvSpPr>
        <p:spPr>
          <a:xfrm>
            <a:off x="5134547" y="6367595"/>
            <a:ext cx="12917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=50</a:t>
            </a:r>
            <a:endParaRPr kumimoji="1" lang="ja-JP" altLang="en-US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5141805" y="6369856"/>
            <a:ext cx="12917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=100</a:t>
            </a:r>
            <a:endParaRPr kumimoji="1" lang="ja-JP" altLang="en-US" dirty="0"/>
          </a:p>
        </p:txBody>
      </p:sp>
      <p:pic>
        <p:nvPicPr>
          <p:cNvPr id="40" name="図 3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06" y="1860853"/>
            <a:ext cx="6151014" cy="4611503"/>
          </a:xfrm>
          <a:prstGeom prst="rect">
            <a:avLst/>
          </a:prstGeom>
        </p:spPr>
      </p:pic>
      <p:pic>
        <p:nvPicPr>
          <p:cNvPr id="42" name="図 4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15" y="1857833"/>
            <a:ext cx="6166083" cy="4622800"/>
          </a:xfrm>
          <a:prstGeom prst="rect">
            <a:avLst/>
          </a:prstGeom>
        </p:spPr>
      </p:pic>
      <p:sp>
        <p:nvSpPr>
          <p:cNvPr id="41" name="テキスト ボックス 40"/>
          <p:cNvSpPr txBox="1"/>
          <p:nvPr/>
        </p:nvSpPr>
        <p:spPr>
          <a:xfrm>
            <a:off x="5135695" y="6372522"/>
            <a:ext cx="12917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=200</a:t>
            </a:r>
            <a:endParaRPr kumimoji="1" lang="ja-JP" altLang="en-US" dirty="0"/>
          </a:p>
        </p:txBody>
      </p:sp>
      <p:pic>
        <p:nvPicPr>
          <p:cNvPr id="44" name="図 4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15" y="1879192"/>
            <a:ext cx="6114678" cy="4584261"/>
          </a:xfrm>
          <a:prstGeom prst="rect">
            <a:avLst/>
          </a:prstGeom>
        </p:spPr>
      </p:pic>
      <p:sp>
        <p:nvSpPr>
          <p:cNvPr id="43" name="テキスト ボックス 42"/>
          <p:cNvSpPr txBox="1"/>
          <p:nvPr/>
        </p:nvSpPr>
        <p:spPr>
          <a:xfrm>
            <a:off x="5128438" y="6367595"/>
            <a:ext cx="12917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=300</a:t>
            </a:r>
            <a:endParaRPr kumimoji="1" lang="ja-JP" altLang="en-US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5142948" y="6366580"/>
            <a:ext cx="12917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=400</a:t>
            </a:r>
            <a:endParaRPr kumimoji="1" lang="ja-JP" altLang="en-US" dirty="0"/>
          </a:p>
        </p:txBody>
      </p:sp>
      <p:pic>
        <p:nvPicPr>
          <p:cNvPr id="46" name="図 4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35" y="1874140"/>
            <a:ext cx="6101249" cy="4574193"/>
          </a:xfrm>
          <a:prstGeom prst="rect">
            <a:avLst/>
          </a:prstGeom>
        </p:spPr>
      </p:pic>
      <p:pic>
        <p:nvPicPr>
          <p:cNvPr id="48" name="図 4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53" y="1876886"/>
            <a:ext cx="6155663" cy="4614989"/>
          </a:xfrm>
          <a:prstGeom prst="rect">
            <a:avLst/>
          </a:prstGeom>
        </p:spPr>
      </p:pic>
      <p:sp>
        <p:nvSpPr>
          <p:cNvPr id="47" name="テキスト ボックス 46"/>
          <p:cNvSpPr txBox="1"/>
          <p:nvPr/>
        </p:nvSpPr>
        <p:spPr>
          <a:xfrm>
            <a:off x="5120863" y="6371844"/>
            <a:ext cx="12917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=500</a:t>
            </a:r>
            <a:endParaRPr kumimoji="1" lang="ja-JP" altLang="en-US" dirty="0"/>
          </a:p>
        </p:txBody>
      </p:sp>
      <p:pic>
        <p:nvPicPr>
          <p:cNvPr id="50" name="図 49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53" y="1875486"/>
            <a:ext cx="6167986" cy="4624228"/>
          </a:xfrm>
          <a:prstGeom prst="rect">
            <a:avLst/>
          </a:prstGeom>
        </p:spPr>
      </p:pic>
      <p:sp>
        <p:nvSpPr>
          <p:cNvPr id="49" name="テキスト ボックス 48"/>
          <p:cNvSpPr txBox="1"/>
          <p:nvPr/>
        </p:nvSpPr>
        <p:spPr>
          <a:xfrm>
            <a:off x="5128120" y="6380790"/>
            <a:ext cx="12917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=600</a:t>
            </a:r>
            <a:endParaRPr kumimoji="1" lang="ja-JP" altLang="en-US" dirty="0"/>
          </a:p>
        </p:txBody>
      </p:sp>
      <p:pic>
        <p:nvPicPr>
          <p:cNvPr id="52" name="図 51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96" y="1876669"/>
            <a:ext cx="6166410" cy="4623046"/>
          </a:xfrm>
          <a:prstGeom prst="rect">
            <a:avLst/>
          </a:prstGeom>
        </p:spPr>
      </p:pic>
      <p:sp>
        <p:nvSpPr>
          <p:cNvPr id="51" name="テキスト ボックス 50"/>
          <p:cNvSpPr txBox="1"/>
          <p:nvPr/>
        </p:nvSpPr>
        <p:spPr>
          <a:xfrm>
            <a:off x="5142632" y="6370409"/>
            <a:ext cx="12917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=800</a:t>
            </a:r>
            <a:endParaRPr kumimoji="1" lang="ja-JP" altLang="en-US" dirty="0"/>
          </a:p>
        </p:txBody>
      </p:sp>
      <p:pic>
        <p:nvPicPr>
          <p:cNvPr id="54" name="図 5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97" y="1877696"/>
            <a:ext cx="6180842" cy="4633866"/>
          </a:xfrm>
          <a:prstGeom prst="rect">
            <a:avLst/>
          </a:prstGeom>
        </p:spPr>
      </p:pic>
      <p:sp>
        <p:nvSpPr>
          <p:cNvPr id="53" name="テキスト ボックス 52"/>
          <p:cNvSpPr txBox="1"/>
          <p:nvPr/>
        </p:nvSpPr>
        <p:spPr>
          <a:xfrm>
            <a:off x="5119887" y="6378838"/>
            <a:ext cx="12917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=900</a:t>
            </a:r>
            <a:endParaRPr kumimoji="1" lang="ja-JP" altLang="en-US" dirty="0"/>
          </a:p>
        </p:txBody>
      </p:sp>
      <p:pic>
        <p:nvPicPr>
          <p:cNvPr id="56" name="図 5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57" y="1880444"/>
            <a:ext cx="6165127" cy="4622084"/>
          </a:xfrm>
          <a:prstGeom prst="rect">
            <a:avLst/>
          </a:prstGeom>
        </p:spPr>
      </p:pic>
      <p:sp>
        <p:nvSpPr>
          <p:cNvPr id="55" name="テキスト ボックス 54"/>
          <p:cNvSpPr txBox="1"/>
          <p:nvPr/>
        </p:nvSpPr>
        <p:spPr>
          <a:xfrm>
            <a:off x="5145723" y="6378838"/>
            <a:ext cx="12917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=1000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877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8" grpId="0" animBg="1"/>
      <p:bldP spid="39" grpId="0" animBg="1"/>
      <p:bldP spid="41" grpId="0" animBg="1"/>
      <p:bldP spid="43" grpId="0" animBg="1"/>
      <p:bldP spid="45" grpId="0" animBg="1"/>
      <p:bldP spid="47" grpId="0" animBg="1"/>
      <p:bldP spid="49" grpId="0" animBg="1"/>
      <p:bldP spid="51" grpId="0" animBg="1"/>
      <p:bldP spid="53" grpId="0" animBg="1"/>
      <p:bldP spid="5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8151"/>
            <a:ext cx="6773220" cy="482984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目的関数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45144" y="1196387"/>
            <a:ext cx="11663967" cy="614197"/>
          </a:xfrm>
        </p:spPr>
        <p:txBody>
          <a:bodyPr/>
          <a:lstStyle/>
          <a:p>
            <a:r>
              <a:rPr lang="en-US" altLang="ja-JP" b="1" dirty="0" err="1" smtClean="0"/>
              <a:t>Rastrigin</a:t>
            </a:r>
            <a:r>
              <a:rPr lang="en-US" altLang="ja-JP" b="1" dirty="0" smtClean="0"/>
              <a:t> Function</a:t>
            </a:r>
            <a:endParaRPr kumimoji="1" lang="ja-JP" altLang="en-US" b="1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044238" y="60150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7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277" y="2292139"/>
            <a:ext cx="5747723" cy="4310792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11196638" y="61674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15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45144" y="1810584"/>
                <a:ext cx="6016986" cy="76790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局所解数：</a:t>
                </a:r>
                <a:r>
                  <a:rPr kumimoji="1" lang="en-US" altLang="ja-JP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121</a:t>
                </a:r>
                <a:r>
                  <a:rPr kumimoji="1" lang="ja-JP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個</a:t>
                </a:r>
                <a:endParaRPr kumimoji="1" lang="en-US" altLang="ja-JP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0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ja-JP" sz="20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0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ja-JP" sz="20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𝒈𝒃𝒆𝒔𝒕</m:t>
                              </m:r>
                            </m:sub>
                          </m:sSub>
                        </m:sub>
                      </m:sSub>
                      <m:r>
                        <a:rPr kumimoji="1" lang="en-US" altLang="ja-JP" sz="20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0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ja-JP" sz="20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ja-JP" sz="20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sz="20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𝒈𝒃𝒆𝒔𝒕</m:t>
                          </m:r>
                        </m:sub>
                      </m:sSub>
                      <m:r>
                        <a:rPr kumimoji="1" lang="en-US" altLang="ja-JP" sz="20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0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0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ja-JP" sz="2000" b="1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kumimoji="1" lang="en-US" altLang="ja-JP" sz="2000" b="1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44" y="1810584"/>
                <a:ext cx="6016986" cy="767903"/>
              </a:xfrm>
              <a:prstGeom prst="rect">
                <a:avLst/>
              </a:prstGeom>
              <a:blipFill>
                <a:blip r:embed="rId4"/>
                <a:stretch>
                  <a:fillRect l="-1114" t="-4762" b="-31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921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Rastrigin</a:t>
            </a:r>
            <a:r>
              <a:rPr lang="en-US" altLang="ja-JP" dirty="0"/>
              <a:t> </a:t>
            </a:r>
            <a:r>
              <a:rPr lang="en-US" altLang="ja-JP" dirty="0" err="1"/>
              <a:t>FunctionDe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13" y="1803053"/>
            <a:ext cx="6606981" cy="4953349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4804229" y="6429829"/>
            <a:ext cx="1582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13" y="1803054"/>
            <a:ext cx="6606981" cy="4953348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4811487" y="6429829"/>
            <a:ext cx="1582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=10</a:t>
            </a:r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11" y="1803052"/>
            <a:ext cx="6606983" cy="4953350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4804227" y="6429829"/>
            <a:ext cx="1582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=50</a:t>
            </a:r>
            <a:endParaRPr kumimoji="1" lang="ja-JP" altLang="en-US" dirty="0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10" y="1803050"/>
            <a:ext cx="6606984" cy="4953351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4804231" y="6429829"/>
            <a:ext cx="1582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=100</a:t>
            </a:r>
            <a:endParaRPr kumimoji="1" lang="ja-JP" altLang="en-US" dirty="0"/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10" y="1803049"/>
            <a:ext cx="6606989" cy="4953354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4811487" y="6429829"/>
            <a:ext cx="1582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=200</a:t>
            </a:r>
            <a:endParaRPr kumimoji="1" lang="ja-JP" altLang="en-US" dirty="0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81" y="1803047"/>
            <a:ext cx="6606988" cy="4953353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4811483" y="6431838"/>
            <a:ext cx="1582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=300</a:t>
            </a:r>
            <a:endParaRPr kumimoji="1" lang="ja-JP" altLang="en-US" dirty="0"/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81" y="1801040"/>
            <a:ext cx="6609665" cy="4955360"/>
          </a:xfrm>
          <a:prstGeom prst="rect">
            <a:avLst/>
          </a:prstGeom>
        </p:spPr>
      </p:pic>
      <p:sp>
        <p:nvSpPr>
          <p:cNvPr id="19" name="テキスト ボックス 18"/>
          <p:cNvSpPr txBox="1"/>
          <p:nvPr/>
        </p:nvSpPr>
        <p:spPr>
          <a:xfrm>
            <a:off x="4802406" y="6426593"/>
            <a:ext cx="1582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=400</a:t>
            </a:r>
            <a:endParaRPr kumimoji="1" lang="ja-JP" altLang="en-US" dirty="0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82" y="1797608"/>
            <a:ext cx="6614242" cy="4958792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4808966" y="6426593"/>
            <a:ext cx="1582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=500</a:t>
            </a:r>
            <a:endParaRPr kumimoji="1" lang="ja-JP" altLang="en-US" dirty="0"/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10" y="1801749"/>
            <a:ext cx="6603359" cy="4950633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>
            <a:off x="4804640" y="6426593"/>
            <a:ext cx="1582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=600</a:t>
            </a:r>
            <a:endParaRPr kumimoji="1" lang="ja-JP" altLang="en-US" dirty="0"/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57" y="1801036"/>
            <a:ext cx="6604312" cy="4951347"/>
          </a:xfrm>
          <a:prstGeom prst="rect">
            <a:avLst/>
          </a:prstGeom>
        </p:spPr>
      </p:pic>
      <p:sp>
        <p:nvSpPr>
          <p:cNvPr id="25" name="テキスト ボックス 24"/>
          <p:cNvSpPr txBox="1"/>
          <p:nvPr/>
        </p:nvSpPr>
        <p:spPr>
          <a:xfrm>
            <a:off x="4802896" y="6426592"/>
            <a:ext cx="1582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=700</a:t>
            </a:r>
            <a:endParaRPr kumimoji="1" lang="ja-JP" altLang="en-US" dirty="0"/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12" y="1793591"/>
            <a:ext cx="6614242" cy="4958791"/>
          </a:xfrm>
          <a:prstGeom prst="rect">
            <a:avLst/>
          </a:prstGeom>
        </p:spPr>
      </p:pic>
      <p:sp>
        <p:nvSpPr>
          <p:cNvPr id="27" name="テキスト ボックス 26"/>
          <p:cNvSpPr txBox="1"/>
          <p:nvPr/>
        </p:nvSpPr>
        <p:spPr>
          <a:xfrm>
            <a:off x="4811896" y="6426592"/>
            <a:ext cx="1582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=800</a:t>
            </a:r>
            <a:endParaRPr kumimoji="1" lang="ja-JP" altLang="en-US" dirty="0"/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15" y="1797019"/>
            <a:ext cx="6609668" cy="4955363"/>
          </a:xfrm>
          <a:prstGeom prst="rect">
            <a:avLst/>
          </a:prstGeom>
        </p:spPr>
      </p:pic>
      <p:sp>
        <p:nvSpPr>
          <p:cNvPr id="29" name="テキスト ボックス 28"/>
          <p:cNvSpPr txBox="1"/>
          <p:nvPr/>
        </p:nvSpPr>
        <p:spPr>
          <a:xfrm>
            <a:off x="4804860" y="6426592"/>
            <a:ext cx="1582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=900</a:t>
            </a:r>
            <a:endParaRPr kumimoji="1" lang="ja-JP" altLang="en-US" dirty="0"/>
          </a:p>
        </p:txBody>
      </p:sp>
      <p:pic>
        <p:nvPicPr>
          <p:cNvPr id="32" name="図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13" y="1805831"/>
            <a:ext cx="6597916" cy="4946552"/>
          </a:xfrm>
          <a:prstGeom prst="rect">
            <a:avLst/>
          </a:prstGeom>
        </p:spPr>
      </p:pic>
      <p:sp>
        <p:nvSpPr>
          <p:cNvPr id="31" name="テキスト ボックス 30"/>
          <p:cNvSpPr txBox="1"/>
          <p:nvPr/>
        </p:nvSpPr>
        <p:spPr>
          <a:xfrm>
            <a:off x="4800087" y="6426592"/>
            <a:ext cx="1582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=1000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コンテンツ プレースホルダー 3"/>
              <p:cNvSpPr txBox="1">
                <a:spLocks/>
              </p:cNvSpPr>
              <p:nvPr/>
            </p:nvSpPr>
            <p:spPr>
              <a:xfrm>
                <a:off x="6676571" y="2452483"/>
                <a:ext cx="4921164" cy="3354904"/>
              </a:xfrm>
              <a:prstGeom prst="rect">
                <a:avLst/>
              </a:prstGeom>
            </p:spPr>
            <p:txBody>
              <a:bodyPr lIns="396000" anchor="t"/>
              <a:lstStyle>
                <a:lvl1pPr marL="0" indent="0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kumimoji="1" sz="1867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990575" indent="-380990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個体数：</a:t>
                </a:r>
                <a:r>
                  <a:rPr lang="en-US" altLang="ja-JP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N= </a:t>
                </a:r>
                <a:r>
                  <a:rPr lang="en-US" altLang="ja-JP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n-US" altLang="ja-JP" sz="28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</a:p>
              <a:p>
                <a:r>
                  <a:rPr lang="ja-JP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世</a:t>
                </a:r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代数：</a:t>
                </a:r>
                <a:r>
                  <a:rPr lang="en-US" altLang="ja-JP" sz="2400" b="1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iter</a:t>
                </a:r>
                <a:r>
                  <a:rPr lang="en-US" altLang="ja-JP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altLang="ja-JP" sz="28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1000</a:t>
                </a: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周波数</a:t>
                </a:r>
                <a14:m>
                  <m:oMath xmlns:m="http://schemas.openxmlformats.org/officeDocument/2006/math">
                    <m:r>
                      <a:rPr lang="ja-JP" altLang="en-US" sz="24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帯</m:t>
                    </m:r>
                    <m:r>
                      <a:rPr lang="ja-JP" altLang="en-US" sz="2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：</m:t>
                    </m:r>
                    <m:sSub>
                      <m:sSubPr>
                        <m:ctrlP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altLang="ja-JP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ラウドネス：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ja-JP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パルスレート：</a:t>
                </a:r>
                <a14:m>
                  <m:oMath xmlns:m="http://schemas.openxmlformats.org/officeDocument/2006/math"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𝒓𝒂𝒏𝒅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ja-JP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altLang="ja-JP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altLang="ja-JP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" name="コンテンツ プレースホルダー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571" y="2452483"/>
                <a:ext cx="4921164" cy="3354904"/>
              </a:xfrm>
              <a:prstGeom prst="rect">
                <a:avLst/>
              </a:prstGeom>
              <a:blipFill>
                <a:blip r:embed="rId5"/>
                <a:stretch>
                  <a:fillRect t="-18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41895" y="1228597"/>
            <a:ext cx="11329259" cy="614197"/>
          </a:xfrm>
        </p:spPr>
        <p:txBody>
          <a:bodyPr/>
          <a:lstStyle/>
          <a:p>
            <a:r>
              <a:rPr lang="ja-JP" altLang="en-US" dirty="0" smtClean="0"/>
              <a:t>分散型</a:t>
            </a:r>
            <a:r>
              <a:rPr lang="en-US" altLang="ja-JP" dirty="0" smtClean="0"/>
              <a:t>BA</a:t>
            </a:r>
            <a:endParaRPr kumimoji="1" lang="ja-JP" altLang="en-US" dirty="0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11196638" y="61674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16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1858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3" grpId="0"/>
      <p:bldP spid="15" grpId="0"/>
      <p:bldP spid="17" grpId="0"/>
      <p:bldP spid="19" grpId="0"/>
      <p:bldP spid="21" grpId="0"/>
      <p:bldP spid="23" grpId="0"/>
      <p:bldP spid="25" grpId="0"/>
      <p:bldP spid="27" grpId="0"/>
      <p:bldP spid="29" grpId="0"/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正方形/長方形 28"/>
          <p:cNvSpPr/>
          <p:nvPr/>
        </p:nvSpPr>
        <p:spPr>
          <a:xfrm>
            <a:off x="442927" y="2097159"/>
            <a:ext cx="3600000" cy="3600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提案</a:t>
            </a:r>
            <a:r>
              <a:rPr kumimoji="1" lang="ja-JP" altLang="en-US" dirty="0" smtClean="0"/>
              <a:t>手法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STEP 1: </a:t>
            </a:r>
            <a:r>
              <a:rPr lang="ja-JP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全</a:t>
            </a:r>
            <a:r>
              <a:rPr kumimoji="1" lang="ja-JP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個体の分散</a:t>
            </a:r>
            <a:endParaRPr kumimoji="1" lang="ja-JP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1472279" y="3014375"/>
            <a:ext cx="745028" cy="745028"/>
          </a:xfrm>
        </p:spPr>
      </p:pic>
      <p:sp>
        <p:nvSpPr>
          <p:cNvPr id="7" name="テキスト ボックス 6"/>
          <p:cNvSpPr txBox="1"/>
          <p:nvPr/>
        </p:nvSpPr>
        <p:spPr>
          <a:xfrm>
            <a:off x="11044238" y="60150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テキスト ボックス 23"/>
              <p:cNvSpPr txBox="1"/>
              <p:nvPr/>
            </p:nvSpPr>
            <p:spPr>
              <a:xfrm>
                <a:off x="1316412" y="2675912"/>
                <a:ext cx="528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ja-JP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kumimoji="1" lang="ja-JP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テキスト ボックス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412" y="2675912"/>
                <a:ext cx="528381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1217794" y="3299735"/>
            <a:ext cx="745028" cy="745028"/>
          </a:xfrm>
          <a:prstGeom prst="rect">
            <a:avLst/>
          </a:prstGeom>
        </p:spPr>
      </p:pic>
      <p:pic>
        <p:nvPicPr>
          <p:cNvPr id="26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3055551" y="2001264"/>
            <a:ext cx="745028" cy="745028"/>
          </a:xfrm>
          <a:prstGeom prst="rect">
            <a:avLst/>
          </a:prstGeom>
        </p:spPr>
      </p:pic>
      <p:pic>
        <p:nvPicPr>
          <p:cNvPr id="27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3290301" y="3674978"/>
            <a:ext cx="745028" cy="745028"/>
          </a:xfrm>
          <a:prstGeom prst="rect">
            <a:avLst/>
          </a:prstGeom>
        </p:spPr>
      </p:pic>
      <p:pic>
        <p:nvPicPr>
          <p:cNvPr id="28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405589" y="4364923"/>
            <a:ext cx="745028" cy="745028"/>
          </a:xfrm>
          <a:prstGeom prst="rect">
            <a:avLst/>
          </a:prstGeom>
        </p:spPr>
      </p:pic>
      <p:pic>
        <p:nvPicPr>
          <p:cNvPr id="30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2552297" y="5026773"/>
            <a:ext cx="745028" cy="745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テキスト ボックス 33"/>
              <p:cNvSpPr txBox="1"/>
              <p:nvPr/>
            </p:nvSpPr>
            <p:spPr>
              <a:xfrm>
                <a:off x="786041" y="5011963"/>
                <a:ext cx="634888" cy="396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テキスト ボックス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41" y="5011963"/>
                <a:ext cx="634888" cy="396775"/>
              </a:xfrm>
              <a:prstGeom prst="rect">
                <a:avLst/>
              </a:prstGeom>
              <a:blipFill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4525612" y="3578077"/>
                <a:ext cx="6963397" cy="1290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4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kumimoji="1" lang="en-US" altLang="ja-JP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4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kumimoji="1" lang="en-US" altLang="ja-JP" sz="240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2400" b="0" i="0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kumimoji="1" lang="en-US" altLang="ja-JP" sz="2400" b="0" i="0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kumimoji="1" lang="en-US" altLang="ja-JP" sz="240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{(</m:t>
                                  </m:r>
                                  <m:sSup>
                                    <m:sSupPr>
                                      <m:ctrlPr>
                                        <a:rPr kumimoji="1" lang="en-US" altLang="ja-JP" sz="2400" i="1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ja-JP" sz="2400" b="0" i="0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ja-JP" sz="2400" b="0" i="0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ja-JP" sz="2400" b="0" i="0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kumimoji="1" lang="en-US" altLang="ja-JP" sz="2400" i="1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ja-JP" sz="2400" b="0" i="0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ja-JP" sz="2400" b="0" i="0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j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ja-JP" sz="2400" b="0" i="0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kumimoji="1" lang="en-US" altLang="ja-JP" sz="2400" b="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p>
                                    <m:sSupPr>
                                      <m:ctrlPr>
                                        <a:rPr kumimoji="1" lang="en-US" altLang="ja-JP" sz="240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ja-JP" alt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kumimoji="1" lang="en-US" altLang="ja-JP" sz="240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num>
                                        <m:den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kumimoji="1" lang="en-US" altLang="ja-JP" sz="24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ja-JP" sz="24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ja-JP" sz="2400" b="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ja-JP" sz="2400" b="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ja-JP" sz="2400" b="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ja-JP" sz="24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ja-JP" sz="2400" b="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ja-JP" sz="2400" b="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den>
                                      </m:f>
                                    </m:sup>
                                  </m:sSup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e>
                              </m:nary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</m:t>
                              </m:r>
                              <m:r>
                                <a:rPr kumimoji="1" lang="en-US" altLang="ja-JP" sz="2400" b="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kumimoji="1" lang="en-US" altLang="ja-JP" sz="2400" b="0" i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e>
                            <m:sub/>
                          </m:sSub>
                        </m:e>
                        <m:sup/>
                      </m:sSup>
                    </m:oMath>
                  </m:oMathPara>
                </a14:m>
                <a:endParaRPr kumimoji="1" lang="ja-JP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612" y="3578077"/>
                <a:ext cx="6963397" cy="12909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線矢印コネクタ 45"/>
          <p:cNvCxnSpPr/>
          <p:nvPr/>
        </p:nvCxnSpPr>
        <p:spPr>
          <a:xfrm flipV="1">
            <a:off x="1577051" y="3386889"/>
            <a:ext cx="267742" cy="28048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線矢印コネクタ 47"/>
          <p:cNvCxnSpPr>
            <a:endCxn id="25" idx="0"/>
          </p:cNvCxnSpPr>
          <p:nvPr/>
        </p:nvCxnSpPr>
        <p:spPr>
          <a:xfrm flipV="1">
            <a:off x="732594" y="3342729"/>
            <a:ext cx="1031448" cy="135179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テキスト ボックス 62"/>
          <p:cNvSpPr txBox="1"/>
          <p:nvPr/>
        </p:nvSpPr>
        <p:spPr>
          <a:xfrm>
            <a:off x="4490558" y="2099898"/>
            <a:ext cx="63951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ランダムに</a:t>
            </a:r>
            <a:r>
              <a:rPr kumimoji="1" lang="ja-JP" altLang="en-US" sz="2400" dirty="0" smtClean="0"/>
              <a:t>初期個体を生成し，個体間の差分の和</a:t>
            </a:r>
            <a:r>
              <a:rPr kumimoji="1" lang="en-US" altLang="ja-JP" sz="2400" dirty="0" smtClean="0"/>
              <a:t>(2)</a:t>
            </a:r>
            <a:r>
              <a:rPr kumimoji="1" lang="ja-JP" altLang="en-US" sz="2400" dirty="0" smtClean="0"/>
              <a:t>を求める</a:t>
            </a:r>
            <a:endParaRPr kumimoji="1" lang="ja-JP" altLang="en-US" sz="2400" dirty="0"/>
          </a:p>
        </p:txBody>
      </p:sp>
      <p:cxnSp>
        <p:nvCxnSpPr>
          <p:cNvPr id="31" name="直線矢印コネクタ 30"/>
          <p:cNvCxnSpPr>
            <a:endCxn id="25" idx="0"/>
          </p:cNvCxnSpPr>
          <p:nvPr/>
        </p:nvCxnSpPr>
        <p:spPr>
          <a:xfrm flipH="1" flipV="1">
            <a:off x="1764042" y="3342729"/>
            <a:ext cx="1185220" cy="206600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flipH="1" flipV="1">
            <a:off x="1844793" y="3417879"/>
            <a:ext cx="1823174" cy="62961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 flipH="1">
            <a:off x="1781170" y="2384295"/>
            <a:ext cx="1520043" cy="98547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楕円 15"/>
          <p:cNvSpPr/>
          <p:nvPr/>
        </p:nvSpPr>
        <p:spPr>
          <a:xfrm rot="1406045">
            <a:off x="1540005" y="3066169"/>
            <a:ext cx="726174" cy="5480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/>
              <p:cNvSpPr txBox="1"/>
              <p:nvPr/>
            </p:nvSpPr>
            <p:spPr>
              <a:xfrm>
                <a:off x="2857265" y="4896033"/>
                <a:ext cx="634888" cy="396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テキスト ボックス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265" y="4896033"/>
                <a:ext cx="634888" cy="396775"/>
              </a:xfrm>
              <a:prstGeom prst="rect">
                <a:avLst/>
              </a:prstGeom>
              <a:blipFill>
                <a:blip r:embed="rId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/>
              <p:cNvSpPr txBox="1"/>
              <p:nvPr/>
            </p:nvSpPr>
            <p:spPr>
              <a:xfrm>
                <a:off x="2597703" y="2115647"/>
                <a:ext cx="634888" cy="396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テキスト ボックス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703" y="2115647"/>
                <a:ext cx="634888" cy="396775"/>
              </a:xfrm>
              <a:prstGeom prst="rect">
                <a:avLst/>
              </a:prstGeom>
              <a:blipFill>
                <a:blip r:embed="rId8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テキスト ボックス 38"/>
              <p:cNvSpPr txBox="1"/>
              <p:nvPr/>
            </p:nvSpPr>
            <p:spPr>
              <a:xfrm>
                <a:off x="3419018" y="3449432"/>
                <a:ext cx="614588" cy="396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テキスト ボックス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018" y="3449432"/>
                <a:ext cx="614588" cy="396775"/>
              </a:xfrm>
              <a:prstGeom prst="rect">
                <a:avLst/>
              </a:prstGeom>
              <a:blipFill>
                <a:blip r:embed="rId9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テキスト ボックス 39"/>
              <p:cNvSpPr txBox="1"/>
              <p:nvPr/>
            </p:nvSpPr>
            <p:spPr>
              <a:xfrm>
                <a:off x="822723" y="3523214"/>
                <a:ext cx="634888" cy="396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テキスト ボックス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723" y="3523214"/>
                <a:ext cx="634888" cy="396775"/>
              </a:xfrm>
              <a:prstGeom prst="rect">
                <a:avLst/>
              </a:prstGeom>
              <a:blipFill>
                <a:blip r:embed="rId10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/>
          <p:cNvSpPr txBox="1"/>
          <p:nvPr/>
        </p:nvSpPr>
        <p:spPr>
          <a:xfrm>
            <a:off x="9709484" y="5384935"/>
            <a:ext cx="962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ε=1.2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0108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実験結果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b="1" dirty="0" smtClean="0"/>
              <a:t>捕捉数と距離 </a:t>
            </a:r>
            <a:r>
              <a:rPr lang="en-US" altLang="ja-JP" b="1" dirty="0" smtClean="0"/>
              <a:t>(n=20)	10</a:t>
            </a:r>
            <a:r>
              <a:rPr lang="ja-JP" altLang="en-US" b="1" dirty="0" smtClean="0"/>
              <a:t>シード分の平均値</a:t>
            </a:r>
            <a:endParaRPr lang="ja-JP" altLang="en-US" b="1" dirty="0"/>
          </a:p>
        </p:txBody>
      </p:sp>
      <p:graphicFrame>
        <p:nvGraphicFramePr>
          <p:cNvPr id="5" name="コンテンツ プレースホルダー 4"/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773178003"/>
              </p:ext>
            </p:extLst>
          </p:nvPr>
        </p:nvGraphicFramePr>
        <p:xfrm>
          <a:off x="541338" y="2411413"/>
          <a:ext cx="9062720" cy="13716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265680">
                  <a:extLst>
                    <a:ext uri="{9D8B030D-6E8A-4147-A177-3AD203B41FA5}">
                      <a16:colId xmlns:a16="http://schemas.microsoft.com/office/drawing/2014/main" val="1999724866"/>
                    </a:ext>
                  </a:extLst>
                </a:gridCol>
                <a:gridCol w="1132840">
                  <a:extLst>
                    <a:ext uri="{9D8B030D-6E8A-4147-A177-3AD203B41FA5}">
                      <a16:colId xmlns:a16="http://schemas.microsoft.com/office/drawing/2014/main" val="2080859980"/>
                    </a:ext>
                  </a:extLst>
                </a:gridCol>
                <a:gridCol w="1132840">
                  <a:extLst>
                    <a:ext uri="{9D8B030D-6E8A-4147-A177-3AD203B41FA5}">
                      <a16:colId xmlns:a16="http://schemas.microsoft.com/office/drawing/2014/main" val="1539411716"/>
                    </a:ext>
                  </a:extLst>
                </a:gridCol>
                <a:gridCol w="1132840">
                  <a:extLst>
                    <a:ext uri="{9D8B030D-6E8A-4147-A177-3AD203B41FA5}">
                      <a16:colId xmlns:a16="http://schemas.microsoft.com/office/drawing/2014/main" val="2666478680"/>
                    </a:ext>
                  </a:extLst>
                </a:gridCol>
                <a:gridCol w="1132840">
                  <a:extLst>
                    <a:ext uri="{9D8B030D-6E8A-4147-A177-3AD203B41FA5}">
                      <a16:colId xmlns:a16="http://schemas.microsoft.com/office/drawing/2014/main" val="4262297519"/>
                    </a:ext>
                  </a:extLst>
                </a:gridCol>
                <a:gridCol w="1132840">
                  <a:extLst>
                    <a:ext uri="{9D8B030D-6E8A-4147-A177-3AD203B41FA5}">
                      <a16:colId xmlns:a16="http://schemas.microsoft.com/office/drawing/2014/main" val="2035174318"/>
                    </a:ext>
                  </a:extLst>
                </a:gridCol>
                <a:gridCol w="1132840">
                  <a:extLst>
                    <a:ext uri="{9D8B030D-6E8A-4147-A177-3AD203B41FA5}">
                      <a16:colId xmlns:a16="http://schemas.microsoft.com/office/drawing/2014/main" val="32755166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b="1" dirty="0" smtClean="0">
                          <a:solidFill>
                            <a:schemeClr val="bg1"/>
                          </a:solidFill>
                        </a:rPr>
                        <a:t>各手法 ＼</a:t>
                      </a:r>
                      <a:r>
                        <a:rPr kumimoji="1" lang="en-US" altLang="ja-JP" b="1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kumimoji="1" lang="ja-JP" altLang="en-US" b="1" dirty="0" smtClean="0">
                          <a:solidFill>
                            <a:schemeClr val="bg1"/>
                          </a:solidFill>
                        </a:rPr>
                        <a:t>関数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b="1" dirty="0" err="1" smtClean="0">
                          <a:solidFill>
                            <a:schemeClr val="bg1"/>
                          </a:solidFill>
                        </a:rPr>
                        <a:t>Griewank</a:t>
                      </a:r>
                      <a:endParaRPr kumimoji="1" lang="ja-JP" altLang="en-US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b="1" dirty="0" smtClean="0">
                          <a:solidFill>
                            <a:schemeClr val="bg1"/>
                          </a:solidFill>
                        </a:rPr>
                        <a:t>De Jong N.5</a:t>
                      </a:r>
                      <a:endParaRPr kumimoji="1" lang="ja-JP" altLang="en-US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b="1" dirty="0" err="1" smtClean="0">
                          <a:solidFill>
                            <a:schemeClr val="bg1"/>
                          </a:solidFill>
                        </a:rPr>
                        <a:t>Rastrigin</a:t>
                      </a:r>
                      <a:endParaRPr kumimoji="1" lang="ja-JP" altLang="en-US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676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Original BA</a:t>
                      </a:r>
                      <a:endParaRPr kumimoji="1" lang="ja-JP" alt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1.7 </a:t>
                      </a:r>
                      <a:r>
                        <a:rPr kumimoji="1" lang="en-US" altLang="ja-JP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/17</a:t>
                      </a:r>
                      <a:endParaRPr kumimoji="1" lang="ja-JP" altLang="en-US" sz="2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141.70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-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-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-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-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95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Novelty BA</a:t>
                      </a:r>
                      <a:endParaRPr kumimoji="1" lang="ja-JP" alt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9.1 </a:t>
                      </a:r>
                      <a:r>
                        <a:rPr kumimoji="1" lang="en-US" altLang="ja-JP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/17</a:t>
                      </a:r>
                      <a:endParaRPr kumimoji="1" lang="ja-JP" altLang="en-US" sz="2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35.92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?</a:t>
                      </a:r>
                      <a:r>
                        <a:rPr kumimoji="1" lang="en-US" altLang="ja-JP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/25</a:t>
                      </a:r>
                      <a:endParaRPr kumimoji="1" lang="ja-JP" altLang="en-US" sz="2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137.13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?</a:t>
                      </a:r>
                      <a:r>
                        <a:rPr kumimoji="1" lang="en-US" altLang="ja-JP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/121</a:t>
                      </a:r>
                      <a:endParaRPr kumimoji="1" lang="ja-JP" altLang="en-US" sz="2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193.68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382841"/>
                  </a:ext>
                </a:extLst>
              </a:tr>
            </a:tbl>
          </a:graphicData>
        </a:graphic>
      </p:graphicFrame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564512"/>
              </p:ext>
            </p:extLst>
          </p:nvPr>
        </p:nvGraphicFramePr>
        <p:xfrm>
          <a:off x="541338" y="5102980"/>
          <a:ext cx="906272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5680">
                  <a:extLst>
                    <a:ext uri="{9D8B030D-6E8A-4147-A177-3AD203B41FA5}">
                      <a16:colId xmlns:a16="http://schemas.microsoft.com/office/drawing/2014/main" val="551213293"/>
                    </a:ext>
                  </a:extLst>
                </a:gridCol>
                <a:gridCol w="2265680">
                  <a:extLst>
                    <a:ext uri="{9D8B030D-6E8A-4147-A177-3AD203B41FA5}">
                      <a16:colId xmlns:a16="http://schemas.microsoft.com/office/drawing/2014/main" val="2906863997"/>
                    </a:ext>
                  </a:extLst>
                </a:gridCol>
                <a:gridCol w="2265680">
                  <a:extLst>
                    <a:ext uri="{9D8B030D-6E8A-4147-A177-3AD203B41FA5}">
                      <a16:colId xmlns:a16="http://schemas.microsoft.com/office/drawing/2014/main" val="4141759651"/>
                    </a:ext>
                  </a:extLst>
                </a:gridCol>
                <a:gridCol w="2265680">
                  <a:extLst>
                    <a:ext uri="{9D8B030D-6E8A-4147-A177-3AD203B41FA5}">
                      <a16:colId xmlns:a16="http://schemas.microsoft.com/office/drawing/2014/main" val="79181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Griewank</a:t>
                      </a:r>
                      <a:r>
                        <a:rPr kumimoji="1" lang="en-US" altLang="ja-JP" dirty="0" smtClean="0"/>
                        <a:t> 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N=10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N=20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N=40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352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Novelty</a:t>
                      </a:r>
                      <a:r>
                        <a:rPr kumimoji="1" lang="en-US" altLang="ja-JP" baseline="0" dirty="0" smtClean="0"/>
                        <a:t> BA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/>
                        <a:t>60.69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/>
                        <a:t>35.92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/>
                        <a:t>22.41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1144849"/>
                  </a:ext>
                </a:extLst>
              </a:tr>
            </a:tbl>
          </a:graphicData>
        </a:graphic>
      </p:graphicFrame>
      <p:sp>
        <p:nvSpPr>
          <p:cNvPr id="12" name="コンテンツ プレースホルダー 2"/>
          <p:cNvSpPr txBox="1">
            <a:spLocks/>
          </p:cNvSpPr>
          <p:nvPr/>
        </p:nvSpPr>
        <p:spPr>
          <a:xfrm>
            <a:off x="527380" y="4445241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 algn="l" defTabSz="1219170" rtl="0" eaLnBrk="1" latinLnBrk="1" hangingPunct="1">
              <a:spcBef>
                <a:spcPct val="20000"/>
              </a:spcBef>
              <a:buFont typeface="Arial" pitchFamily="34" charset="0"/>
              <a:buNone/>
              <a:defRPr kumimoji="1" sz="266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990575" indent="-380990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kumimoji="1"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»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b="1" dirty="0" smtClean="0"/>
              <a:t>個体数増減</a:t>
            </a:r>
            <a:r>
              <a:rPr lang="en-US" altLang="ja-JP" b="1" dirty="0"/>
              <a:t>	</a:t>
            </a:r>
            <a:r>
              <a:rPr lang="en-US" altLang="ja-JP" b="1" dirty="0" smtClean="0"/>
              <a:t>	10</a:t>
            </a:r>
            <a:r>
              <a:rPr lang="ja-JP" altLang="en-US" b="1" dirty="0" smtClean="0"/>
              <a:t>シード分の平均値</a:t>
            </a:r>
            <a:endParaRPr lang="ja-JP" altLang="en-US" b="1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1196638" y="61674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17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2328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困っていること </a:t>
            </a:r>
            <a:r>
              <a:rPr lang="en-US" altLang="ja-JP" dirty="0" smtClean="0"/>
              <a:t>&amp; </a:t>
            </a:r>
            <a:r>
              <a:rPr lang="ja-JP" altLang="en-US" dirty="0" smtClean="0"/>
              <a:t>今後</a:t>
            </a:r>
            <a:r>
              <a:rPr lang="ja-JP" altLang="en-US" dirty="0" smtClean="0"/>
              <a:t>の</a:t>
            </a:r>
            <a:r>
              <a:rPr lang="ja-JP" altLang="en-US" dirty="0"/>
              <a:t>予定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0"/>
          </p:nvPr>
        </p:nvSpPr>
        <p:spPr>
          <a:xfrm>
            <a:off x="247973" y="3948842"/>
            <a:ext cx="11622459" cy="2456489"/>
          </a:xfrm>
        </p:spPr>
        <p:txBody>
          <a:bodyPr/>
          <a:lstStyle/>
          <a:p>
            <a:r>
              <a:rPr lang="ja-JP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今後の課題</a:t>
            </a:r>
            <a:endParaRPr lang="en-US" altLang="ja-JP" sz="2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ja-JP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今日，明日</a:t>
            </a:r>
            <a:r>
              <a:rPr lang="en-US" altLang="ja-JP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	</a:t>
            </a:r>
            <a:r>
              <a:rPr lang="ja-JP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ポスター作製</a:t>
            </a:r>
            <a:r>
              <a:rPr lang="en-US" altLang="ja-JP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ja-JP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進化計算シンポ</a:t>
            </a:r>
            <a:r>
              <a:rPr lang="en-US" altLang="ja-JP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r>
              <a:rPr lang="ja-JP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来週中</a:t>
            </a:r>
            <a:r>
              <a:rPr lang="en-US" altLang="ja-JP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		</a:t>
            </a:r>
            <a:r>
              <a:rPr lang="ja-JP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実験結果まとめ </a:t>
            </a:r>
            <a:r>
              <a:rPr lang="en-US" altLang="ja-JP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&amp;</a:t>
            </a:r>
            <a:r>
              <a:rPr lang="ja-JP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分析</a:t>
            </a:r>
            <a:endParaRPr lang="en-US" altLang="ja-JP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ja-JP" sz="2400" dirty="0">
                <a:solidFill>
                  <a:srgbClr val="FF0000"/>
                </a:solidFill>
              </a:rPr>
              <a:t>1</a:t>
            </a:r>
            <a:r>
              <a:rPr lang="ja-JP" altLang="en-US" sz="2400" dirty="0" smtClean="0">
                <a:solidFill>
                  <a:srgbClr val="FF0000"/>
                </a:solidFill>
              </a:rPr>
              <a:t>週間後</a:t>
            </a:r>
            <a:r>
              <a:rPr lang="en-US" altLang="ja-JP" sz="2400" dirty="0" smtClean="0">
                <a:solidFill>
                  <a:srgbClr val="FF0000"/>
                </a:solidFill>
              </a:rPr>
              <a:t>			</a:t>
            </a:r>
            <a:r>
              <a:rPr lang="ja-JP" altLang="en-US" sz="2400" dirty="0">
                <a:solidFill>
                  <a:srgbClr val="FF0000"/>
                </a:solidFill>
              </a:rPr>
              <a:t>進化計算</a:t>
            </a:r>
            <a:r>
              <a:rPr lang="ja-JP" altLang="en-US" sz="2400" dirty="0" smtClean="0">
                <a:solidFill>
                  <a:srgbClr val="FF0000"/>
                </a:solidFill>
              </a:rPr>
              <a:t>シンポ</a:t>
            </a:r>
            <a:r>
              <a:rPr lang="en-US" altLang="ja-JP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		</a:t>
            </a:r>
            <a:r>
              <a:rPr lang="en-US" altLang="ja-JP" sz="2400" dirty="0">
                <a:solidFill>
                  <a:srgbClr val="FF0000"/>
                </a:solidFill>
              </a:rPr>
              <a:t>	</a:t>
            </a:r>
            <a:endParaRPr lang="en-US" altLang="ja-JP" sz="2400" dirty="0" smtClean="0">
              <a:solidFill>
                <a:srgbClr val="FF0000"/>
              </a:solidFill>
            </a:endParaRPr>
          </a:p>
          <a:p>
            <a:endParaRPr lang="en-US" altLang="ja-JP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en-US" altLang="ja-JP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GECCO</a:t>
            </a:r>
            <a:r>
              <a:rPr lang="en-US" altLang="ja-JP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(1/30</a:t>
            </a:r>
            <a:r>
              <a:rPr lang="ja-JP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まで</a:t>
            </a:r>
            <a:r>
              <a:rPr lang="en-US" altLang="ja-JP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kumimoji="1" lang="en-US" altLang="ja-JP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kumimoji="1" lang="en-US" altLang="ja-JP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kumimoji="1" lang="ja-JP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未定</a:t>
            </a:r>
            <a:r>
              <a:rPr kumimoji="1" lang="en-US" altLang="ja-JP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endParaRPr kumimoji="1" lang="ja-JP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044238" y="60150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mtClean="0"/>
              <a:t>18</a:t>
            </a:r>
            <a:endParaRPr kumimoji="1" lang="ja-JP" altLang="en-US" dirty="0"/>
          </a:p>
        </p:txBody>
      </p:sp>
      <p:sp>
        <p:nvSpPr>
          <p:cNvPr id="6" name="コンテンツ プレースホルダー 3"/>
          <p:cNvSpPr txBox="1">
            <a:spLocks/>
          </p:cNvSpPr>
          <p:nvPr/>
        </p:nvSpPr>
        <p:spPr>
          <a:xfrm>
            <a:off x="188686" y="1288516"/>
            <a:ext cx="11681746" cy="2660326"/>
          </a:xfrm>
          <a:prstGeom prst="rect">
            <a:avLst/>
          </a:prstGeom>
        </p:spPr>
        <p:txBody>
          <a:bodyPr lIns="396000" anchor="t"/>
          <a:lstStyle>
            <a:lvl1pPr marL="0" indent="0" algn="l" defTabSz="1219170" rtl="0" eaLnBrk="1" latinLnBrk="1" hangingPunct="1">
              <a:spcBef>
                <a:spcPct val="20000"/>
              </a:spcBef>
              <a:buFont typeface="Arial" pitchFamily="34" charset="0"/>
              <a:buNone/>
              <a:defRPr kumimoji="1" sz="186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990575" indent="-380990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kumimoji="1"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»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 dirty="0" smtClean="0"/>
              <a:t>探索領域が小さいとパラメータ調整が必要</a:t>
            </a:r>
            <a:endParaRPr lang="en-US" altLang="ja-JP" sz="2400" dirty="0" smtClean="0"/>
          </a:p>
          <a:p>
            <a:r>
              <a:rPr lang="ja-JP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➡ 個体数が多いほど局所解の捕捉数も多い</a:t>
            </a:r>
            <a:endParaRPr lang="en-US" altLang="ja-JP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ja-JP" sz="1200" b="1" dirty="0" smtClean="0">
              <a:solidFill>
                <a:schemeClr val="accent2"/>
              </a:solidFill>
            </a:endParaRPr>
          </a:p>
          <a:p>
            <a:r>
              <a:rPr lang="ja-JP" altLang="en-US" sz="2400" b="1" dirty="0" smtClean="0"/>
              <a:t>困っていること</a:t>
            </a:r>
            <a:endParaRPr lang="en-US" altLang="ja-JP" sz="2400" b="1" dirty="0" smtClean="0"/>
          </a:p>
          <a:p>
            <a:endParaRPr lang="en-US" altLang="ja-JP" sz="2400" b="1" dirty="0" smtClean="0">
              <a:solidFill>
                <a:schemeClr val="accent2"/>
              </a:solidFill>
            </a:endParaRPr>
          </a:p>
        </p:txBody>
      </p:sp>
      <p:cxnSp>
        <p:nvCxnSpPr>
          <p:cNvPr id="7" name="直線コネクタ 6"/>
          <p:cNvCxnSpPr/>
          <p:nvPr/>
        </p:nvCxnSpPr>
        <p:spPr>
          <a:xfrm>
            <a:off x="527381" y="2801802"/>
            <a:ext cx="999547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527381" y="4369347"/>
            <a:ext cx="999547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42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graphicFrame>
        <p:nvGraphicFramePr>
          <p:cNvPr id="5" name="グラフ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4995507"/>
              </p:ext>
            </p:extLst>
          </p:nvPr>
        </p:nvGraphicFramePr>
        <p:xfrm>
          <a:off x="541173" y="1815885"/>
          <a:ext cx="7514256" cy="41079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/>
              <p:cNvSpPr txBox="1"/>
              <p:nvPr/>
            </p:nvSpPr>
            <p:spPr>
              <a:xfrm>
                <a:off x="2513043" y="5826715"/>
                <a:ext cx="3831771" cy="675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0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ja-JP" altLang="en-US" sz="20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  <m:sup>
                          <m:f>
                            <m:fPr>
                              <m:ctrlPr>
                                <a:rPr kumimoji="1" lang="en-US" altLang="ja-JP" sz="20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0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ja-JP" sz="20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000" b="1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b="1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1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kumimoji="1" lang="en-US" altLang="ja-JP" sz="20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000" b="1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b="1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1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sup>
                      </m:sSup>
                    </m:oMath>
                  </m:oMathPara>
                </a14:m>
                <a:endParaRPr kumimoji="1" lang="ja-JP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043" y="5826715"/>
                <a:ext cx="3831771" cy="6753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200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補足説明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35429" y="1508787"/>
            <a:ext cx="11421211" cy="614197"/>
          </a:xfrm>
        </p:spPr>
        <p:txBody>
          <a:bodyPr/>
          <a:lstStyle/>
          <a:p>
            <a:r>
              <a:rPr lang="en-US" altLang="ja-JP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Novelty Search</a:t>
            </a:r>
            <a:endParaRPr kumimoji="1" lang="ja-JP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5"/>
              <p:cNvSpPr>
                <a:spLocks noGrp="1"/>
              </p:cNvSpPr>
              <p:nvPr>
                <p:ph idx="10"/>
              </p:nvPr>
            </p:nvSpPr>
            <p:spPr>
              <a:xfrm>
                <a:off x="116115" y="2411015"/>
                <a:ext cx="11754318" cy="3994316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ja-JP" altLang="en-US" sz="200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kumimoji="1"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𝑑𝑖𝑠𝑡</m:t>
                          </m:r>
                          <m:d>
                            <m:dPr>
                              <m:ctrlP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ja-JP" altLang="en-US" sz="2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ja-JP" sz="2000" dirty="0" smtClean="0"/>
              </a:p>
              <a:p>
                <a:endParaRPr lang="en-US" altLang="ja-JP" sz="2000" dirty="0"/>
              </a:p>
              <a:p>
                <a:r>
                  <a:rPr lang="en-US" altLang="ja-JP" sz="2000" dirty="0"/>
                  <a:t>k</a:t>
                </a:r>
                <a:r>
                  <a:rPr lang="ja-JP" altLang="en-US" sz="2000" dirty="0"/>
                  <a:t>は</a:t>
                </a:r>
                <a:r>
                  <a:rPr lang="ja-JP" altLang="en-US" sz="2000" dirty="0" smtClean="0"/>
                  <a:t>近傍数，</a:t>
                </a:r>
                <a:r>
                  <a:rPr lang="en-US" altLang="ja-JP" sz="2000" dirty="0" smtClean="0"/>
                  <a:t>x</a:t>
                </a:r>
                <a:r>
                  <a:rPr kumimoji="1" lang="ja-JP" altLang="en-US" sz="2000" dirty="0" err="1" smtClean="0"/>
                  <a:t>は評</a:t>
                </a:r>
                <a:r>
                  <a:rPr kumimoji="1" lang="ja-JP" altLang="en-US" sz="2000" dirty="0" smtClean="0"/>
                  <a:t>価される解，</a:t>
                </a:r>
                <a:r>
                  <a:rPr kumimoji="1" lang="en-US" altLang="ja-JP" sz="2000" dirty="0" smtClean="0"/>
                  <a:t>μ</a:t>
                </a:r>
                <a:r>
                  <a:rPr kumimoji="1" lang="ja-JP" altLang="en-US" sz="2000" dirty="0" smtClean="0"/>
                  <a:t>はその他の解を表し，</a:t>
                </a:r>
                <a:r>
                  <a:rPr kumimoji="1" lang="en-US" altLang="ja-JP" sz="2000" dirty="0" smtClean="0"/>
                  <a:t>x</a:t>
                </a:r>
                <a:r>
                  <a:rPr kumimoji="1" lang="ja-JP" altLang="en-US" sz="2000" dirty="0" smtClean="0"/>
                  <a:t>と</a:t>
                </a:r>
                <a:r>
                  <a:rPr lang="en-US" altLang="ja-JP" sz="2000" dirty="0" smtClean="0"/>
                  <a:t>μ</a:t>
                </a:r>
                <a:r>
                  <a:rPr lang="ja-JP" altLang="en-US" sz="2000" dirty="0" smtClean="0"/>
                  <a:t>の距離</a:t>
                </a:r>
                <a:r>
                  <a:rPr lang="en-US" altLang="ja-JP" sz="2000" dirty="0" err="1" smtClean="0"/>
                  <a:t>dist</a:t>
                </a:r>
                <a:r>
                  <a:rPr lang="ja-JP" altLang="en-US" sz="2000" dirty="0" smtClean="0"/>
                  <a:t>の和を求める評価式．</a:t>
                </a:r>
                <a:endParaRPr kumimoji="1" lang="ja-JP" altLang="en-US" sz="2000" dirty="0"/>
              </a:p>
            </p:txBody>
          </p:sp>
        </mc:Choice>
        <mc:Fallback xmlns="">
          <p:sp>
            <p:nvSpPr>
              <p:cNvPr id="6" name="コンテンツ プレースホルダー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16115" y="2411015"/>
                <a:ext cx="11754318" cy="399431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150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79288"/>
          </a:xfrm>
        </p:spPr>
        <p:txBody>
          <a:bodyPr/>
          <a:lstStyle/>
          <a:p>
            <a:r>
              <a:rPr lang="ja-JP" altLang="en-US" dirty="0"/>
              <a:t>提案</a:t>
            </a:r>
            <a:r>
              <a:rPr kumimoji="1" lang="ja-JP" altLang="en-US" dirty="0" smtClean="0"/>
              <a:t>手法</a:t>
            </a:r>
            <a:endParaRPr kumimoji="1" lang="ja-JP" altLang="en-US" dirty="0"/>
          </a:p>
        </p:txBody>
      </p:sp>
      <p:graphicFrame>
        <p:nvGraphicFramePr>
          <p:cNvPr id="6" name="グラフ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3957840"/>
              </p:ext>
            </p:extLst>
          </p:nvPr>
        </p:nvGraphicFramePr>
        <p:xfrm>
          <a:off x="6008914" y="2452483"/>
          <a:ext cx="5406572" cy="3952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グラフ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8506700"/>
              </p:ext>
            </p:extLst>
          </p:nvPr>
        </p:nvGraphicFramePr>
        <p:xfrm>
          <a:off x="319313" y="2452483"/>
          <a:ext cx="5406572" cy="3952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6952343" y="6265636"/>
                <a:ext cx="3831771" cy="6605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0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ja-JP" altLang="en-US" sz="20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  <m:sup>
                          <m:f>
                            <m:fPr>
                              <m:ctrlPr>
                                <a:rPr kumimoji="1" lang="en-US" altLang="ja-JP" sz="20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0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ja-JP" sz="20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000" b="1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b="1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1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kumimoji="1" lang="en-US" altLang="ja-JP" sz="20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000" b="1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b="1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1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sup>
                      </m:sSup>
                    </m:oMath>
                  </m:oMathPara>
                </a14:m>
                <a:endParaRPr kumimoji="1" lang="ja-JP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343" y="6265636"/>
                <a:ext cx="3831771" cy="6605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887444" y="6197498"/>
                <a:ext cx="3831771" cy="675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0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ja-JP" altLang="en-US" sz="20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  <m:sup>
                          <m:f>
                            <m:fPr>
                              <m:ctrlPr>
                                <a:rPr kumimoji="1" lang="en-US" altLang="ja-JP" sz="20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0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ja-JP" sz="20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000" b="1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b="1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1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kumimoji="1" lang="en-US" altLang="ja-JP" sz="20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000" b="1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b="1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1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sup>
                      </m:sSup>
                    </m:oMath>
                  </m:oMathPara>
                </a14:m>
                <a:endParaRPr kumimoji="1" lang="ja-JP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444" y="6197498"/>
                <a:ext cx="3831771" cy="6753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テキスト ボックス 9"/>
          <p:cNvSpPr txBox="1"/>
          <p:nvPr/>
        </p:nvSpPr>
        <p:spPr>
          <a:xfrm>
            <a:off x="11044238" y="60150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3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5609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正方形/長方形 28"/>
          <p:cNvSpPr/>
          <p:nvPr/>
        </p:nvSpPr>
        <p:spPr>
          <a:xfrm>
            <a:off x="442927" y="2097159"/>
            <a:ext cx="3600000" cy="3600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3" name="図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849" y="2978087"/>
            <a:ext cx="866775" cy="80962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提案</a:t>
            </a:r>
            <a:r>
              <a:rPr kumimoji="1" lang="ja-JP" altLang="en-US" dirty="0" smtClean="0"/>
              <a:t>手法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STEP 1: </a:t>
            </a:r>
            <a:r>
              <a:rPr lang="ja-JP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全</a:t>
            </a:r>
            <a:r>
              <a:rPr kumimoji="1" lang="ja-JP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個体の分散</a:t>
            </a:r>
            <a:endParaRPr kumimoji="1" lang="ja-JP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2052621" y="3088145"/>
            <a:ext cx="745028" cy="745028"/>
          </a:xfrm>
        </p:spPr>
      </p:pic>
      <p:sp>
        <p:nvSpPr>
          <p:cNvPr id="7" name="テキスト ボックス 6"/>
          <p:cNvSpPr txBox="1"/>
          <p:nvPr/>
        </p:nvSpPr>
        <p:spPr>
          <a:xfrm>
            <a:off x="11044238" y="60150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3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テキスト ボックス 23"/>
              <p:cNvSpPr txBox="1"/>
              <p:nvPr/>
            </p:nvSpPr>
            <p:spPr>
              <a:xfrm>
                <a:off x="1235096" y="2731541"/>
                <a:ext cx="528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ja-JP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kumimoji="1" lang="ja-JP" altLang="en-US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テキスト ボックス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096" y="2731541"/>
                <a:ext cx="528381" cy="369332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コンテンツ プレースホルダ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1217794" y="3299735"/>
            <a:ext cx="745028" cy="745028"/>
          </a:xfrm>
          <a:prstGeom prst="rect">
            <a:avLst/>
          </a:prstGeom>
        </p:spPr>
      </p:pic>
      <p:pic>
        <p:nvPicPr>
          <p:cNvPr id="26" name="コンテンツ プレースホルダ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3055551" y="2001264"/>
            <a:ext cx="745028" cy="745028"/>
          </a:xfrm>
          <a:prstGeom prst="rect">
            <a:avLst/>
          </a:prstGeom>
        </p:spPr>
      </p:pic>
      <p:pic>
        <p:nvPicPr>
          <p:cNvPr id="27" name="コンテンツ プレースホルダ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3290301" y="3674978"/>
            <a:ext cx="745028" cy="745028"/>
          </a:xfrm>
          <a:prstGeom prst="rect">
            <a:avLst/>
          </a:prstGeom>
        </p:spPr>
      </p:pic>
      <p:pic>
        <p:nvPicPr>
          <p:cNvPr id="28" name="コンテンツ プレースホルダ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405589" y="4364923"/>
            <a:ext cx="745028" cy="745028"/>
          </a:xfrm>
          <a:prstGeom prst="rect">
            <a:avLst/>
          </a:prstGeom>
        </p:spPr>
      </p:pic>
      <p:pic>
        <p:nvPicPr>
          <p:cNvPr id="30" name="コンテンツ プレースホルダ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2552297" y="5026773"/>
            <a:ext cx="745028" cy="745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テキスト ボックス 33"/>
              <p:cNvSpPr txBox="1"/>
              <p:nvPr/>
            </p:nvSpPr>
            <p:spPr>
              <a:xfrm>
                <a:off x="786041" y="5011963"/>
                <a:ext cx="634888" cy="396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テキスト ボックス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41" y="5011963"/>
                <a:ext cx="634888" cy="396775"/>
              </a:xfrm>
              <a:prstGeom prst="rect">
                <a:avLst/>
              </a:prstGeom>
              <a:blipFill>
                <a:blip r:embed="rId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線矢印コネクタ 45"/>
          <p:cNvCxnSpPr/>
          <p:nvPr/>
        </p:nvCxnSpPr>
        <p:spPr>
          <a:xfrm flipV="1">
            <a:off x="1648123" y="3498549"/>
            <a:ext cx="724484" cy="19432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線矢印コネクタ 47"/>
          <p:cNvCxnSpPr/>
          <p:nvPr/>
        </p:nvCxnSpPr>
        <p:spPr>
          <a:xfrm flipV="1">
            <a:off x="839508" y="3488664"/>
            <a:ext cx="1517961" cy="119326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テキスト ボックス 62"/>
          <p:cNvSpPr txBox="1"/>
          <p:nvPr/>
        </p:nvSpPr>
        <p:spPr>
          <a:xfrm>
            <a:off x="4490557" y="2099898"/>
            <a:ext cx="5821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/>
              <a:t>(2)</a:t>
            </a:r>
            <a:r>
              <a:rPr kumimoji="1" lang="ja-JP" altLang="en-US" sz="2400" dirty="0" smtClean="0"/>
              <a:t>から個体の速度</a:t>
            </a:r>
            <a:r>
              <a:rPr kumimoji="1" lang="en-US" altLang="ja-JP" sz="2400" dirty="0" smtClean="0"/>
              <a:t>(3)</a:t>
            </a:r>
            <a:r>
              <a:rPr kumimoji="1" lang="ja-JP" altLang="en-US" sz="2400" dirty="0" smtClean="0"/>
              <a:t>と解の生成</a:t>
            </a:r>
            <a:r>
              <a:rPr kumimoji="1" lang="en-US" altLang="ja-JP" sz="2400" dirty="0" smtClean="0"/>
              <a:t>(4)</a:t>
            </a:r>
            <a:r>
              <a:rPr kumimoji="1" lang="ja-JP" altLang="en-US" sz="2400" dirty="0" smtClean="0"/>
              <a:t>を行う</a:t>
            </a:r>
            <a:endParaRPr kumimoji="1" lang="ja-JP" altLang="en-US" sz="2400" dirty="0"/>
          </a:p>
        </p:txBody>
      </p:sp>
      <p:cxnSp>
        <p:nvCxnSpPr>
          <p:cNvPr id="31" name="直線矢印コネクタ 30"/>
          <p:cNvCxnSpPr/>
          <p:nvPr/>
        </p:nvCxnSpPr>
        <p:spPr>
          <a:xfrm flipH="1" flipV="1">
            <a:off x="2421558" y="3529805"/>
            <a:ext cx="482846" cy="187893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flipH="1" flipV="1">
            <a:off x="2588641" y="3508248"/>
            <a:ext cx="1100201" cy="56459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 flipH="1">
            <a:off x="2486095" y="2403996"/>
            <a:ext cx="960576" cy="96421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楕円 15"/>
          <p:cNvSpPr/>
          <p:nvPr/>
        </p:nvSpPr>
        <p:spPr>
          <a:xfrm rot="1406045">
            <a:off x="2108912" y="3138871"/>
            <a:ext cx="726174" cy="5480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/>
              <p:cNvSpPr txBox="1"/>
              <p:nvPr/>
            </p:nvSpPr>
            <p:spPr>
              <a:xfrm>
                <a:off x="2857265" y="4896033"/>
                <a:ext cx="634888" cy="396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テキスト ボックス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265" y="4896033"/>
                <a:ext cx="634888" cy="396775"/>
              </a:xfrm>
              <a:prstGeom prst="rect">
                <a:avLst/>
              </a:prstGeom>
              <a:blipFill>
                <a:blip r:embed="rId6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/>
              <p:cNvSpPr txBox="1"/>
              <p:nvPr/>
            </p:nvSpPr>
            <p:spPr>
              <a:xfrm>
                <a:off x="2597703" y="2115647"/>
                <a:ext cx="634888" cy="396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テキスト ボックス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703" y="2115647"/>
                <a:ext cx="634888" cy="396775"/>
              </a:xfrm>
              <a:prstGeom prst="rect">
                <a:avLst/>
              </a:prstGeom>
              <a:blipFill>
                <a:blip r:embed="rId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テキスト ボックス 38"/>
              <p:cNvSpPr txBox="1"/>
              <p:nvPr/>
            </p:nvSpPr>
            <p:spPr>
              <a:xfrm>
                <a:off x="3419018" y="3449432"/>
                <a:ext cx="614588" cy="396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テキスト ボックス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018" y="3449432"/>
                <a:ext cx="614588" cy="396775"/>
              </a:xfrm>
              <a:prstGeom prst="rect">
                <a:avLst/>
              </a:prstGeom>
              <a:blipFill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テキスト ボックス 39"/>
              <p:cNvSpPr txBox="1"/>
              <p:nvPr/>
            </p:nvSpPr>
            <p:spPr>
              <a:xfrm>
                <a:off x="822723" y="3523214"/>
                <a:ext cx="634888" cy="396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テキスト ボックス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723" y="3523214"/>
                <a:ext cx="634888" cy="396775"/>
              </a:xfrm>
              <a:prstGeom prst="rect">
                <a:avLst/>
              </a:prstGeom>
              <a:blipFill>
                <a:blip r:embed="rId9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テキスト ボックス 43"/>
              <p:cNvSpPr txBox="1"/>
              <p:nvPr/>
            </p:nvSpPr>
            <p:spPr>
              <a:xfrm>
                <a:off x="4623737" y="3919989"/>
                <a:ext cx="4375119" cy="478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4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4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kumimoji="1" lang="en-US" altLang="ja-JP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ja-JP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kumimoji="1" lang="en-US" altLang="ja-JP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kumimoji="1" lang="en-US" altLang="ja-JP" sz="24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kumimoji="1" lang="en-US" altLang="ja-JP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      …(4)</m:t>
                    </m:r>
                  </m:oMath>
                </a14:m>
                <a:r>
                  <a:rPr kumimoji="1" lang="en-US" altLang="ja-JP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endParaRPr kumimoji="1" lang="ja-JP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テキスト ボックス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3737" y="3919989"/>
                <a:ext cx="4375119" cy="478144"/>
              </a:xfrm>
              <a:prstGeom prst="rect">
                <a:avLst/>
              </a:prstGeom>
              <a:blipFill>
                <a:blip r:embed="rId10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テキスト ボックス 44"/>
              <p:cNvSpPr txBox="1"/>
              <p:nvPr/>
            </p:nvSpPr>
            <p:spPr>
              <a:xfrm>
                <a:off x="2800567" y="3132696"/>
                <a:ext cx="528381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b="1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テキスト ボックス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567" y="3132696"/>
                <a:ext cx="528381" cy="375552"/>
              </a:xfrm>
              <a:prstGeom prst="rect">
                <a:avLst/>
              </a:prstGeom>
              <a:blipFill>
                <a:blip r:embed="rId12"/>
                <a:stretch>
                  <a:fillRect r="-22989" b="-16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テキスト ボックス 49"/>
              <p:cNvSpPr txBox="1"/>
              <p:nvPr/>
            </p:nvSpPr>
            <p:spPr>
              <a:xfrm>
                <a:off x="2029566" y="3640090"/>
                <a:ext cx="528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kumimoji="1" lang="en-US" altLang="ja-JP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kumimoji="1" lang="ja-JP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0" name="テキスト ボックス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566" y="3640090"/>
                <a:ext cx="528381" cy="369332"/>
              </a:xfrm>
              <a:prstGeom prst="rect">
                <a:avLst/>
              </a:prstGeom>
              <a:blipFill>
                <a:blip r:embed="rId13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テキスト ボックス 51"/>
              <p:cNvSpPr txBox="1"/>
              <p:nvPr/>
            </p:nvSpPr>
            <p:spPr>
              <a:xfrm>
                <a:off x="4607141" y="3058597"/>
                <a:ext cx="4375119" cy="479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ja-JP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kumimoji="1" lang="en-US" altLang="ja-JP" sz="2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ja-JP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ja-JP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kumimoji="1" lang="en-US" altLang="ja-JP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kumimoji="1" lang="en-US" altLang="ja-JP" sz="24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kumimoji="1" lang="en-US" altLang="ja-JP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kumimoji="1" lang="en-US" altLang="ja-JP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ja-JP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      …(3)</m:t>
                    </m:r>
                  </m:oMath>
                </a14:m>
                <a:r>
                  <a:rPr kumimoji="1" lang="en-US" altLang="ja-JP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endParaRPr kumimoji="1" lang="ja-JP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2" name="テキスト ボックス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7141" y="3058597"/>
                <a:ext cx="4375119" cy="479106"/>
              </a:xfrm>
              <a:prstGeom prst="rect">
                <a:avLst/>
              </a:prstGeom>
              <a:blipFill>
                <a:blip r:embed="rId14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3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正方形/長方形 28"/>
          <p:cNvSpPr/>
          <p:nvPr/>
        </p:nvSpPr>
        <p:spPr>
          <a:xfrm>
            <a:off x="442927" y="2097159"/>
            <a:ext cx="3600000" cy="3600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提案</a:t>
            </a:r>
            <a:r>
              <a:rPr kumimoji="1" lang="ja-JP" altLang="en-US" dirty="0" smtClean="0"/>
              <a:t>手法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STEP 2: </a:t>
            </a:r>
            <a:r>
              <a:rPr lang="ja-JP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局所解探索</a:t>
            </a:r>
            <a:endParaRPr kumimoji="1" lang="ja-JP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2052621" y="3088145"/>
            <a:ext cx="745028" cy="745028"/>
          </a:xfrm>
        </p:spPr>
      </p:pic>
      <p:sp>
        <p:nvSpPr>
          <p:cNvPr id="7" name="テキスト ボックス 6"/>
          <p:cNvSpPr txBox="1"/>
          <p:nvPr/>
        </p:nvSpPr>
        <p:spPr>
          <a:xfrm>
            <a:off x="11044238" y="60150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pic>
        <p:nvPicPr>
          <p:cNvPr id="25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1217794" y="3299735"/>
            <a:ext cx="745028" cy="745028"/>
          </a:xfrm>
          <a:prstGeom prst="rect">
            <a:avLst/>
          </a:prstGeom>
        </p:spPr>
      </p:pic>
      <p:pic>
        <p:nvPicPr>
          <p:cNvPr id="26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3055551" y="2001264"/>
            <a:ext cx="745028" cy="745028"/>
          </a:xfrm>
          <a:prstGeom prst="rect">
            <a:avLst/>
          </a:prstGeom>
        </p:spPr>
      </p:pic>
      <p:pic>
        <p:nvPicPr>
          <p:cNvPr id="27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3290301" y="3674978"/>
            <a:ext cx="745028" cy="745028"/>
          </a:xfrm>
          <a:prstGeom prst="rect">
            <a:avLst/>
          </a:prstGeom>
        </p:spPr>
      </p:pic>
      <p:pic>
        <p:nvPicPr>
          <p:cNvPr id="28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405589" y="4364923"/>
            <a:ext cx="745028" cy="745028"/>
          </a:xfrm>
          <a:prstGeom prst="rect">
            <a:avLst/>
          </a:prstGeom>
        </p:spPr>
      </p:pic>
      <p:pic>
        <p:nvPicPr>
          <p:cNvPr id="30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2552297" y="5026773"/>
            <a:ext cx="745028" cy="745028"/>
          </a:xfrm>
          <a:prstGeom prst="rect">
            <a:avLst/>
          </a:prstGeom>
        </p:spPr>
      </p:pic>
      <p:sp>
        <p:nvSpPr>
          <p:cNvPr id="16" name="楕円 15"/>
          <p:cNvSpPr/>
          <p:nvPr/>
        </p:nvSpPr>
        <p:spPr>
          <a:xfrm rot="1406045">
            <a:off x="2108912" y="3138871"/>
            <a:ext cx="726174" cy="5480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テキスト ボックス 44"/>
              <p:cNvSpPr txBox="1"/>
              <p:nvPr/>
            </p:nvSpPr>
            <p:spPr>
              <a:xfrm>
                <a:off x="2800567" y="3132696"/>
                <a:ext cx="528381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b="1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テキスト ボックス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567" y="3132696"/>
                <a:ext cx="528381" cy="375552"/>
              </a:xfrm>
              <a:prstGeom prst="rect">
                <a:avLst/>
              </a:prstGeom>
              <a:blipFill>
                <a:blip r:embed="rId3"/>
                <a:stretch>
                  <a:fillRect r="-22989" b="-16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5094948" y="2245879"/>
                <a:ext cx="5821279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If rand 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4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kumimoji="1" lang="en-US" altLang="ja-JP" sz="24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</m:oMath>
                </a14:m>
                <a:endParaRPr kumimoji="1" lang="en-US" altLang="ja-JP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kumimoji="1" lang="en-US" altLang="ja-JP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kumimoji="1" lang="ja-JP" altLang="en-US" sz="2400" dirty="0" smtClean="0"/>
                  <a:t>個体周辺に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𝑙𝑜𝑐𝑎𝑙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kumimoji="1" lang="ja-JP" altLang="en-US" sz="2400" i="1">
                        <a:latin typeface="Cambria Math" panose="02040503050406030204" pitchFamily="18" charset="0"/>
                      </a:rPr>
                      <m:t>を</m:t>
                    </m:r>
                  </m:oMath>
                </a14:m>
                <a:r>
                  <a:rPr kumimoji="1" lang="ja-JP" altLang="en-US" sz="2400" dirty="0" smtClean="0"/>
                  <a:t>生成する</a:t>
                </a:r>
                <a:endParaRPr kumimoji="1" lang="en-US" altLang="ja-JP" sz="2400" dirty="0" smtClean="0"/>
              </a:p>
              <a:p>
                <a:endParaRPr kumimoji="1" lang="en-US" altLang="ja-JP" sz="2400" dirty="0" smtClean="0"/>
              </a:p>
              <a:p>
                <a:endParaRPr kumimoji="1" lang="en-US" altLang="ja-JP" sz="2400" dirty="0"/>
              </a:p>
              <a:p>
                <a:r>
                  <a:rPr kumimoji="1" lang="en-US" altLang="ja-JP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end</a:t>
                </a:r>
                <a:endParaRPr kumimoji="1" lang="ja-JP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4948" y="2245879"/>
                <a:ext cx="5821279" cy="2308324"/>
              </a:xfrm>
              <a:prstGeom prst="rect">
                <a:avLst/>
              </a:prstGeom>
              <a:blipFill>
                <a:blip r:embed="rId4"/>
                <a:stretch>
                  <a:fillRect l="-1675" t="-1847" b="-52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テキスト ボックス 35"/>
              <p:cNvSpPr txBox="1"/>
              <p:nvPr/>
            </p:nvSpPr>
            <p:spPr>
              <a:xfrm>
                <a:off x="4810196" y="3294196"/>
                <a:ext cx="4652286" cy="407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𝑙𝑜𝑐𝑎𝑙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kumimoji="1" lang="en-US" altLang="ja-JP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kumimoji="1" lang="en-US" altLang="ja-JP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ja-JP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ja-JP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ja-JP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ja-JP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𝑟𝑎𝑛𝑑</m:t>
                      </m:r>
                      <m:r>
                        <a:rPr kumimoji="1" lang="en-US" altLang="ja-JP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[−1 1]</m:t>
                      </m:r>
                    </m:oMath>
                  </m:oMathPara>
                </a14:m>
                <a:endParaRPr kumimoji="1" lang="ja-JP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テキスト ボックス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196" y="3294196"/>
                <a:ext cx="4652286" cy="407484"/>
              </a:xfrm>
              <a:prstGeom prst="rect">
                <a:avLst/>
              </a:prstGeom>
              <a:blipFill>
                <a:blip r:embed="rId5"/>
                <a:stretch>
                  <a:fillRect b="-1641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テキスト ボックス 41"/>
              <p:cNvSpPr txBox="1"/>
              <p:nvPr/>
            </p:nvSpPr>
            <p:spPr>
              <a:xfrm>
                <a:off x="7823200" y="4414271"/>
                <a:ext cx="332377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000" dirty="0" smtClean="0"/>
                  <a:t>ラウドネス（初期値）：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ja-JP" sz="2000" dirty="0" smtClean="0"/>
                  <a:t>=1</a:t>
                </a:r>
              </a:p>
              <a:p>
                <a:r>
                  <a:rPr kumimoji="1" lang="ja-JP" altLang="en-US" sz="2000" dirty="0" smtClean="0"/>
                  <a:t>パルスレート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ja-JP" altLang="en-US" sz="2000" dirty="0" smtClean="0"/>
                  <a:t>：</a:t>
                </a:r>
                <a:r>
                  <a:rPr kumimoji="1" lang="en-US" altLang="ja-JP" sz="2000" dirty="0" smtClean="0"/>
                  <a:t>rand [0 1]</a:t>
                </a:r>
                <a:endParaRPr kumimoji="1" lang="ja-JP" altLang="en-US" sz="2000" dirty="0"/>
              </a:p>
            </p:txBody>
          </p:sp>
        </mc:Choice>
        <mc:Fallback xmlns="">
          <p:sp>
            <p:nvSpPr>
              <p:cNvPr id="42" name="テキスト ボックス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200" y="4414271"/>
                <a:ext cx="3323771" cy="707886"/>
              </a:xfrm>
              <a:prstGeom prst="rect">
                <a:avLst/>
              </a:prstGeom>
              <a:blipFill>
                <a:blip r:embed="rId6"/>
                <a:stretch>
                  <a:fillRect l="-1832" t="-5172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コンテンツ プレースホルダー 2"/>
          <p:cNvSpPr txBox="1">
            <a:spLocks/>
          </p:cNvSpPr>
          <p:nvPr/>
        </p:nvSpPr>
        <p:spPr>
          <a:xfrm>
            <a:off x="527380" y="5952823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 algn="l" defTabSz="1219170" rtl="0" eaLnBrk="1" latinLnBrk="1" hangingPunct="1">
              <a:spcBef>
                <a:spcPct val="20000"/>
              </a:spcBef>
              <a:buFont typeface="Arial" pitchFamily="34" charset="0"/>
              <a:buNone/>
              <a:defRPr kumimoji="1" sz="266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990575" indent="-380990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kumimoji="1"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»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STEP 3: </a:t>
            </a:r>
            <a:r>
              <a:rPr lang="ja-JP" altLang="en-US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ランダムウォーク</a:t>
            </a:r>
            <a:endParaRPr lang="ja-JP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テキスト ボックス 17"/>
              <p:cNvSpPr txBox="1"/>
              <p:nvPr/>
            </p:nvSpPr>
            <p:spPr>
              <a:xfrm>
                <a:off x="5094948" y="6048622"/>
                <a:ext cx="650650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dirty="0" smtClean="0"/>
                  <a:t>目的関数内にランダムで解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ja-JP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𝒓𝒏𝒅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kumimoji="1" lang="en-US" altLang="ja-JP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ja-JP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kumimoji="1" lang="ja-JP" altLang="en-US" sz="2400" dirty="0" smtClean="0"/>
                  <a:t>を</a:t>
                </a:r>
                <a:r>
                  <a:rPr kumimoji="1" lang="ja-JP" altLang="en-US" sz="2400" dirty="0" smtClean="0"/>
                  <a:t>生成</a:t>
                </a:r>
                <a:endParaRPr kumimoji="1" lang="ja-JP" altLang="en-US" sz="2400" dirty="0"/>
              </a:p>
            </p:txBody>
          </p:sp>
        </mc:Choice>
        <mc:Fallback>
          <p:sp>
            <p:nvSpPr>
              <p:cNvPr id="18" name="テキスト ボックス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4948" y="6048622"/>
                <a:ext cx="6506502" cy="470000"/>
              </a:xfrm>
              <a:prstGeom prst="rect">
                <a:avLst/>
              </a:prstGeom>
              <a:blipFill>
                <a:blip r:embed="rId7"/>
                <a:stretch>
                  <a:fillRect l="-1500" t="-10390" b="-27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016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正方形/長方形 28"/>
          <p:cNvSpPr/>
          <p:nvPr/>
        </p:nvSpPr>
        <p:spPr>
          <a:xfrm>
            <a:off x="442927" y="2097159"/>
            <a:ext cx="3600000" cy="3600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提案</a:t>
            </a:r>
            <a:r>
              <a:rPr kumimoji="1" lang="ja-JP" altLang="en-US" dirty="0" smtClean="0"/>
              <a:t>手法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1044238" y="60150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pic>
        <p:nvPicPr>
          <p:cNvPr id="25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1217794" y="3299735"/>
            <a:ext cx="745028" cy="745028"/>
          </a:xfrm>
          <a:prstGeom prst="rect">
            <a:avLst/>
          </a:prstGeom>
        </p:spPr>
      </p:pic>
      <p:pic>
        <p:nvPicPr>
          <p:cNvPr id="26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1664955" y="4178232"/>
            <a:ext cx="745028" cy="745028"/>
          </a:xfrm>
          <a:prstGeom prst="rect">
            <a:avLst/>
          </a:prstGeom>
        </p:spPr>
      </p:pic>
      <p:pic>
        <p:nvPicPr>
          <p:cNvPr id="27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3290301" y="3674978"/>
            <a:ext cx="745028" cy="745028"/>
          </a:xfrm>
          <a:prstGeom prst="rect">
            <a:avLst/>
          </a:prstGeom>
        </p:spPr>
      </p:pic>
      <p:pic>
        <p:nvPicPr>
          <p:cNvPr id="28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405589" y="4364923"/>
            <a:ext cx="745028" cy="745028"/>
          </a:xfrm>
          <a:prstGeom prst="rect">
            <a:avLst/>
          </a:prstGeom>
        </p:spPr>
      </p:pic>
      <p:pic>
        <p:nvPicPr>
          <p:cNvPr id="30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2552297" y="5026773"/>
            <a:ext cx="745028" cy="745028"/>
          </a:xfrm>
          <a:prstGeom prst="rect">
            <a:avLst/>
          </a:prstGeom>
        </p:spPr>
      </p:pic>
      <p:pic>
        <p:nvPicPr>
          <p:cNvPr id="13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2052621" y="3088145"/>
            <a:ext cx="745028" cy="745028"/>
          </a:xfrm>
          <a:prstGeom prst="rect">
            <a:avLst/>
          </a:prstGeom>
        </p:spPr>
      </p:pic>
      <p:sp>
        <p:nvSpPr>
          <p:cNvPr id="1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</p:spPr>
        <p:txBody>
          <a:bodyPr/>
          <a:lstStyle/>
          <a:p>
            <a:r>
              <a:rPr lang="en-US" altLang="ja-JP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STEP </a:t>
            </a:r>
            <a:r>
              <a:rPr lang="en-US" altLang="ja-JP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3: </a:t>
            </a:r>
            <a:r>
              <a:rPr lang="ja-JP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ランダムウォーク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094948" y="2245879"/>
            <a:ext cx="5821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目的関数内にランダムで解を生成</a:t>
            </a:r>
            <a:endParaRPr kumimoji="1" lang="ja-JP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/>
              <p:cNvSpPr txBox="1"/>
              <p:nvPr/>
            </p:nvSpPr>
            <p:spPr>
              <a:xfrm>
                <a:off x="2028976" y="4153194"/>
                <a:ext cx="634888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ja-JP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𝒓𝒏𝒅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kumimoji="1" lang="en-US" altLang="ja-JP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kumimoji="1" lang="ja-JP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テキスト ボックス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976" y="4153194"/>
                <a:ext cx="634888" cy="375552"/>
              </a:xfrm>
              <a:prstGeom prst="rect">
                <a:avLst/>
              </a:prstGeom>
              <a:blipFill>
                <a:blip r:embed="rId3"/>
                <a:stretch>
                  <a:fillRect r="-41346" b="-48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4633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正方形/長方形 28"/>
          <p:cNvSpPr/>
          <p:nvPr/>
        </p:nvSpPr>
        <p:spPr>
          <a:xfrm>
            <a:off x="442927" y="2097159"/>
            <a:ext cx="3600000" cy="3600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提案</a:t>
            </a:r>
            <a:r>
              <a:rPr kumimoji="1" lang="ja-JP" altLang="en-US" dirty="0" smtClean="0"/>
              <a:t>手法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1044238" y="60150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pic>
        <p:nvPicPr>
          <p:cNvPr id="25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1217794" y="3299735"/>
            <a:ext cx="745028" cy="745028"/>
          </a:xfrm>
          <a:prstGeom prst="rect">
            <a:avLst/>
          </a:prstGeom>
        </p:spPr>
      </p:pic>
      <p:pic>
        <p:nvPicPr>
          <p:cNvPr id="26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1664955" y="4178232"/>
            <a:ext cx="745028" cy="745028"/>
          </a:xfrm>
          <a:prstGeom prst="rect">
            <a:avLst/>
          </a:prstGeom>
        </p:spPr>
      </p:pic>
      <p:pic>
        <p:nvPicPr>
          <p:cNvPr id="27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3290301" y="3674978"/>
            <a:ext cx="745028" cy="745028"/>
          </a:xfrm>
          <a:prstGeom prst="rect">
            <a:avLst/>
          </a:prstGeom>
        </p:spPr>
      </p:pic>
      <p:pic>
        <p:nvPicPr>
          <p:cNvPr id="28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405589" y="4364923"/>
            <a:ext cx="745028" cy="745028"/>
          </a:xfrm>
          <a:prstGeom prst="rect">
            <a:avLst/>
          </a:prstGeom>
        </p:spPr>
      </p:pic>
      <p:pic>
        <p:nvPicPr>
          <p:cNvPr id="30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2552297" y="5026773"/>
            <a:ext cx="745028" cy="745028"/>
          </a:xfrm>
          <a:prstGeom prst="rect">
            <a:avLst/>
          </a:prstGeom>
        </p:spPr>
      </p:pic>
      <p:pic>
        <p:nvPicPr>
          <p:cNvPr id="13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2052621" y="3088145"/>
            <a:ext cx="745028" cy="745028"/>
          </a:xfrm>
          <a:prstGeom prst="rect">
            <a:avLst/>
          </a:prstGeom>
        </p:spPr>
      </p:pic>
      <p:sp>
        <p:nvSpPr>
          <p:cNvPr id="1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</p:spPr>
        <p:txBody>
          <a:bodyPr/>
          <a:lstStyle/>
          <a:p>
            <a:r>
              <a:rPr lang="en-US" altLang="ja-JP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STEP </a:t>
            </a:r>
            <a:r>
              <a:rPr lang="en-US" altLang="ja-JP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4: </a:t>
            </a:r>
            <a:r>
              <a:rPr lang="ja-JP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解</a:t>
            </a:r>
            <a:r>
              <a:rPr lang="ja-JP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の</a:t>
            </a:r>
            <a:r>
              <a:rPr lang="ja-JP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評価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/>
              <p:cNvSpPr txBox="1"/>
              <p:nvPr/>
            </p:nvSpPr>
            <p:spPr>
              <a:xfrm>
                <a:off x="4687054" y="2149684"/>
                <a:ext cx="6995452" cy="3865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rPr>
                  <a:t>If rand &lt; A &amp;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4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1" i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kumimoji="1" lang="en-US" altLang="ja-JP" sz="2400" b="1" i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𝐢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400" b="1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𝐭</m:t>
                        </m:r>
                        <m:r>
                          <a:rPr kumimoji="1" lang="en-US" altLang="ja-JP" sz="2400" b="1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ja-JP" sz="2400" b="1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kumimoji="1" lang="en-US" altLang="ja-JP" sz="2400" b="1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kumimoji="1" lang="en-US" altLang="ja-JP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4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1" i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kumimoji="1" lang="en-US" altLang="ja-JP" sz="2400" b="1" i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𝐢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400" b="1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𝐭</m:t>
                        </m:r>
                      </m:sup>
                    </m:sSup>
                  </m:oMath>
                </a14:m>
                <a:endParaRPr kumimoji="1" lang="en-US" altLang="ja-JP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endParaRPr kumimoji="1" lang="en-US" altLang="ja-JP" sz="24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kumimoji="1" lang="ja-JP" alt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rPr>
                  <a:t>各個体</a:t>
                </a:r>
                <a:r>
                  <a:rPr kumimoji="1" lang="ja-JP" altLang="en-US" sz="2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rPr>
                  <a:t>が，</a:t>
                </a:r>
                <a:endParaRPr kumimoji="1" lang="en-US" altLang="ja-JP" sz="24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ja-JP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kumimoji="1" lang="en-US" altLang="ja-JP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ja-JP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𝑙𝑜𝑐𝑎𝑙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ja-JP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kumimoji="1" lang="en-US" altLang="ja-JP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ja-JP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𝑟𝑛𝑑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ja-JP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kumimoji="1" lang="ja-JP" alt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の</m:t>
                    </m:r>
                    <m:r>
                      <a:rPr kumimoji="1" lang="ja-JP" alt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中</m:t>
                    </m:r>
                    <m:r>
                      <a:rPr kumimoji="1" lang="ja-JP" altLang="en-US" sz="24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から</m:t>
                    </m:r>
                  </m:oMath>
                </a14:m>
                <a:r>
                  <a:rPr kumimoji="1" lang="ja-JP" alt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最良解を選択し，</a:t>
                </a:r>
                <a:r>
                  <a:rPr kumimoji="1" lang="en-US" altLang="ja-JP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/>
                </a:r>
                <a:br>
                  <a:rPr kumimoji="1" lang="en-US" altLang="ja-JP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:r>
                  <a:rPr kumimoji="1" lang="ja-JP" alt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今の解より良ければ更新する．</a:t>
                </a:r>
                <a:endParaRPr kumimoji="1" lang="en-US" altLang="ja-JP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kumimoji="1" lang="en-US" altLang="ja-JP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kumimoji="1" lang="en-US" altLang="ja-JP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ja-JP" alt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kumimoji="1" lang="en-US" altLang="ja-JP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kumimoji="1" lang="en-US" altLang="ja-JP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	(α=γ=0.9)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kumimoji="1" lang="en-US" altLang="ja-JP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ja-JP" alt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1" lang="en-US" altLang="ja-JP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kumimoji="1" lang="en-US" altLang="ja-JP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kumimoji="1" lang="en-US" altLang="ja-JP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end</a:t>
                </a:r>
              </a:p>
            </p:txBody>
          </p:sp>
        </mc:Choice>
        <mc:Fallback xmlns="">
          <p:sp>
            <p:nvSpPr>
              <p:cNvPr id="19" name="テキスト ボックス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054" y="2149684"/>
                <a:ext cx="6995452" cy="3865354"/>
              </a:xfrm>
              <a:prstGeom prst="rect">
                <a:avLst/>
              </a:prstGeom>
              <a:blipFill>
                <a:blip r:embed="rId3"/>
                <a:stretch>
                  <a:fillRect l="-1395" t="-1104" b="-28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515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3949196" y="1237344"/>
            <a:ext cx="3700543" cy="5620656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問題</a:t>
            </a:r>
            <a:r>
              <a:rPr lang="ja-JP" altLang="en-US" dirty="0"/>
              <a:t>設定</a:t>
            </a:r>
            <a:endParaRPr kumimoji="1"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1044238" y="60150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6</a:t>
            </a:r>
            <a:endParaRPr kumimoji="1" lang="ja-JP" altLang="en-US" dirty="0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370445" y="1695637"/>
            <a:ext cx="4415115" cy="614197"/>
          </a:xfrm>
          <a:prstGeom prst="rect">
            <a:avLst/>
          </a:prstGeom>
        </p:spPr>
        <p:txBody>
          <a:bodyPr anchor="ctr"/>
          <a:lstStyle>
            <a:lvl1pPr marL="0" indent="0" algn="l" defTabSz="1219170" rtl="0" eaLnBrk="1" latinLnBrk="1" hangingPunct="1">
              <a:spcBef>
                <a:spcPct val="20000"/>
              </a:spcBef>
              <a:buFont typeface="Arial" pitchFamily="34" charset="0"/>
              <a:buNone/>
              <a:defRPr kumimoji="1" sz="266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990575" indent="-380990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kumimoji="1"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»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個体数増減</a:t>
            </a:r>
            <a:endParaRPr lang="ja-JP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コンテンツ プレースホルダー 3"/>
              <p:cNvSpPr txBox="1">
                <a:spLocks/>
              </p:cNvSpPr>
              <p:nvPr/>
            </p:nvSpPr>
            <p:spPr>
              <a:xfrm>
                <a:off x="15822" y="2196005"/>
                <a:ext cx="4120750" cy="3994316"/>
              </a:xfrm>
              <a:prstGeom prst="rect">
                <a:avLst/>
              </a:prstGeom>
            </p:spPr>
            <p:txBody>
              <a:bodyPr lIns="396000" anchor="t"/>
              <a:lstStyle>
                <a:lvl1pPr marL="0" indent="0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kumimoji="1" sz="1867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990575" indent="-380990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altLang="ja-JP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ja-JP" altLang="en-US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個体数：</a:t>
                </a:r>
                <a:r>
                  <a:rPr lang="en-US" altLang="ja-JP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altLang="ja-JP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altLang="ja-JP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</a:t>
                </a:r>
                <a:r>
                  <a:rPr lang="en-US" altLang="ja-JP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altLang="ja-JP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20, 40</a:t>
                </a:r>
              </a:p>
              <a:p>
                <a:r>
                  <a:rPr lang="ja-JP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世</a:t>
                </a:r>
                <a:r>
                  <a:rPr lang="ja-JP" altLang="en-US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代数：</a:t>
                </a:r>
                <a:r>
                  <a:rPr lang="en-US" altLang="ja-JP" sz="2000" b="1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iter</a:t>
                </a:r>
                <a:r>
                  <a:rPr lang="en-US" altLang="ja-JP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altLang="ja-JP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1000</a:t>
                </a:r>
              </a:p>
              <a:p>
                <a:r>
                  <a:rPr lang="ja-JP" altLang="en-US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周波数</a:t>
                </a:r>
                <a14:m>
                  <m:oMath xmlns:m="http://schemas.openxmlformats.org/officeDocument/2006/math">
                    <m:r>
                      <a:rPr lang="ja-JP" altLang="en-US" sz="20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帯</m:t>
                    </m:r>
                    <m:r>
                      <a:rPr lang="ja-JP" altLang="en-US" sz="20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：</m:t>
                    </m:r>
                    <m:sSub>
                      <m:sSubPr>
                        <m:ctrlPr>
                          <a:rPr lang="en-US" altLang="ja-JP" sz="20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ja-JP" sz="20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  <m:r>
                      <a:rPr lang="en-US" altLang="ja-JP" sz="20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ja-JP" sz="20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0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ja-JP" sz="20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  <m:r>
                      <a:rPr lang="en-US" altLang="ja-JP" sz="20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altLang="ja-JP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ja-JP" altLang="en-US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ラウドネス：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ja-JP" sz="20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ja-JP" sz="20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ja-JP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ja-JP" altLang="en-US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パルスレート：</a:t>
                </a:r>
                <a14:m>
                  <m:oMath xmlns:m="http://schemas.openxmlformats.org/officeDocument/2006/math">
                    <m:r>
                      <a:rPr lang="en-US" altLang="ja-JP" sz="20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ja-JP" sz="20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𝒓𝒂𝒏𝒅</m:t>
                    </m:r>
                    <m:r>
                      <a:rPr lang="en-US" altLang="ja-JP" sz="20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0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ja-JP" sz="20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ja-JP" sz="20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US" altLang="ja-JP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ja-JP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評価関数：</a:t>
                </a:r>
                <a:r>
                  <a:rPr lang="en-US" altLang="ja-JP" sz="2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Griewank</a:t>
                </a:r>
                <a:endParaRPr lang="en-US" altLang="ja-JP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" name="コンテンツ プレースホルダー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2" y="2196005"/>
                <a:ext cx="4120750" cy="3994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コンテンツ プレースホルダー 2"/>
          <p:cNvSpPr txBox="1">
            <a:spLocks/>
          </p:cNvSpPr>
          <p:nvPr/>
        </p:nvSpPr>
        <p:spPr>
          <a:xfrm>
            <a:off x="7755787" y="1695637"/>
            <a:ext cx="3418831" cy="614197"/>
          </a:xfrm>
          <a:prstGeom prst="rect">
            <a:avLst/>
          </a:prstGeom>
        </p:spPr>
        <p:txBody>
          <a:bodyPr anchor="ctr"/>
          <a:lstStyle>
            <a:lvl1pPr marL="0" indent="0" algn="l" defTabSz="1219170" rtl="0" eaLnBrk="1" latinLnBrk="1" hangingPunct="1">
              <a:spcBef>
                <a:spcPct val="20000"/>
              </a:spcBef>
              <a:buFont typeface="Arial" pitchFamily="34" charset="0"/>
              <a:buNone/>
              <a:defRPr kumimoji="1" sz="266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990575" indent="-380990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kumimoji="1"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»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評価関数による比較</a:t>
            </a:r>
            <a:endParaRPr lang="ja-JP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コンテンツ プレースホルダー 3"/>
              <p:cNvSpPr txBox="1">
                <a:spLocks/>
              </p:cNvSpPr>
              <p:nvPr/>
            </p:nvSpPr>
            <p:spPr>
              <a:xfrm>
                <a:off x="7518400" y="2196005"/>
                <a:ext cx="4601028" cy="3624984"/>
              </a:xfrm>
              <a:prstGeom prst="rect">
                <a:avLst/>
              </a:prstGeom>
            </p:spPr>
            <p:txBody>
              <a:bodyPr lIns="396000" anchor="t"/>
              <a:lstStyle>
                <a:lvl1pPr marL="0" indent="0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kumimoji="1" sz="1867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990575" indent="-380990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altLang="ja-JP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ja-JP" altLang="en-US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個体数：</a:t>
                </a:r>
                <a:r>
                  <a:rPr lang="en-US" altLang="ja-JP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altLang="ja-JP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altLang="ja-JP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20</a:t>
                </a:r>
              </a:p>
              <a:p>
                <a:r>
                  <a:rPr lang="ja-JP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世</a:t>
                </a:r>
                <a:r>
                  <a:rPr lang="ja-JP" altLang="en-US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代数：</a:t>
                </a:r>
                <a:r>
                  <a:rPr lang="en-US" altLang="ja-JP" sz="2000" b="1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iter</a:t>
                </a:r>
                <a:r>
                  <a:rPr lang="en-US" altLang="ja-JP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altLang="ja-JP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1000</a:t>
                </a:r>
              </a:p>
              <a:p>
                <a:r>
                  <a:rPr lang="ja-JP" altLang="en-US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周波数</a:t>
                </a:r>
                <a14:m>
                  <m:oMath xmlns:m="http://schemas.openxmlformats.org/officeDocument/2006/math">
                    <m:r>
                      <a:rPr lang="ja-JP" altLang="en-US" sz="20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帯</m:t>
                    </m:r>
                    <m:r>
                      <a:rPr lang="ja-JP" altLang="en-US" sz="20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：</m:t>
                    </m:r>
                    <m:sSub>
                      <m:sSubPr>
                        <m:ctrlPr>
                          <a:rPr lang="en-US" altLang="ja-JP" sz="20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ja-JP" sz="20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  <m:r>
                      <a:rPr lang="en-US" altLang="ja-JP" sz="20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ja-JP" sz="20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0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ja-JP" sz="20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  <m:r>
                      <a:rPr lang="en-US" altLang="ja-JP" sz="20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altLang="ja-JP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ja-JP" altLang="en-US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ラウドネス：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ja-JP" sz="20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ja-JP" sz="20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ja-JP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ja-JP" altLang="en-US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パルスレート：</a:t>
                </a:r>
                <a14:m>
                  <m:oMath xmlns:m="http://schemas.openxmlformats.org/officeDocument/2006/math">
                    <m:r>
                      <a:rPr lang="en-US" altLang="ja-JP" sz="20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ja-JP" sz="20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𝒓𝒂𝒏𝒅</m:t>
                    </m:r>
                    <m:r>
                      <a:rPr lang="en-US" altLang="ja-JP" sz="20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0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ja-JP" sz="20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ja-JP" sz="20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US" altLang="ja-JP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ja-JP" altLang="en-US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評価関数：</a:t>
                </a:r>
                <a:r>
                  <a:rPr lang="en-US" altLang="ja-JP" sz="20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Griewank</a:t>
                </a:r>
                <a:r>
                  <a:rPr lang="en-US" altLang="ja-JP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ja-JP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/ </a:t>
                </a:r>
                <a:r>
                  <a:rPr lang="en-US" altLang="ja-JP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De Jong N.5 </a:t>
                </a:r>
                <a:br>
                  <a:rPr lang="en-US" altLang="ja-JP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</a:br>
                <a:r>
                  <a:rPr lang="en-US" altLang="ja-JP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/ </a:t>
                </a:r>
                <a:r>
                  <a:rPr lang="en-US" altLang="ja-JP" sz="20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Rastrigin</a:t>
                </a:r>
                <a:endParaRPr lang="en-US" altLang="ja-JP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2" name="コンテンツ プレースホルダー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400" y="2196005"/>
                <a:ext cx="4601028" cy="36249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コンテンツ プレースホルダー 2"/>
          <p:cNvSpPr txBox="1">
            <a:spLocks/>
          </p:cNvSpPr>
          <p:nvPr/>
        </p:nvSpPr>
        <p:spPr>
          <a:xfrm>
            <a:off x="4171573" y="1679828"/>
            <a:ext cx="3418831" cy="614197"/>
          </a:xfrm>
          <a:prstGeom prst="rect">
            <a:avLst/>
          </a:prstGeom>
        </p:spPr>
        <p:txBody>
          <a:bodyPr anchor="ctr"/>
          <a:lstStyle>
            <a:lvl1pPr marL="0" indent="0" algn="l" defTabSz="1219170" rtl="0" eaLnBrk="1" latinLnBrk="1" hangingPunct="1">
              <a:spcBef>
                <a:spcPct val="20000"/>
              </a:spcBef>
              <a:buFont typeface="Arial" pitchFamily="34" charset="0"/>
              <a:buNone/>
              <a:defRPr kumimoji="1" sz="266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990575" indent="-380990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kumimoji="1"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»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世</a:t>
            </a:r>
            <a:r>
              <a:rPr lang="ja-JP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代</a:t>
            </a:r>
            <a:r>
              <a:rPr lang="ja-JP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数</a:t>
            </a:r>
            <a:r>
              <a:rPr lang="ja-JP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に</a:t>
            </a:r>
            <a:r>
              <a:rPr lang="ja-JP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よる比較</a:t>
            </a:r>
            <a:endParaRPr lang="ja-JP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コンテンツ プレースホルダー 3"/>
              <p:cNvSpPr txBox="1">
                <a:spLocks/>
              </p:cNvSpPr>
              <p:nvPr/>
            </p:nvSpPr>
            <p:spPr>
              <a:xfrm>
                <a:off x="3692636" y="2196005"/>
                <a:ext cx="4120750" cy="3994316"/>
              </a:xfrm>
              <a:prstGeom prst="rect">
                <a:avLst/>
              </a:prstGeom>
            </p:spPr>
            <p:txBody>
              <a:bodyPr lIns="396000" anchor="t"/>
              <a:lstStyle>
                <a:lvl1pPr marL="0" indent="0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kumimoji="1" sz="1867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990575" indent="-380990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altLang="ja-JP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ja-JP" altLang="en-US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個体数：</a:t>
                </a:r>
                <a:r>
                  <a:rPr lang="en-US" altLang="ja-JP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altLang="ja-JP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altLang="ja-JP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20</a:t>
                </a:r>
                <a:endParaRPr lang="en-US" altLang="ja-JP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ja-JP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世</a:t>
                </a:r>
                <a:r>
                  <a:rPr lang="ja-JP" altLang="en-US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代数：</a:t>
                </a:r>
                <a:r>
                  <a:rPr lang="en-US" altLang="ja-JP" sz="2000" b="1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iter</a:t>
                </a:r>
                <a:r>
                  <a:rPr lang="en-US" altLang="ja-JP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altLang="ja-JP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1000</a:t>
                </a:r>
              </a:p>
              <a:p>
                <a:r>
                  <a:rPr lang="ja-JP" altLang="en-US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周波数</a:t>
                </a:r>
                <a14:m>
                  <m:oMath xmlns:m="http://schemas.openxmlformats.org/officeDocument/2006/math">
                    <m:r>
                      <a:rPr lang="ja-JP" altLang="en-US" sz="20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帯</m:t>
                    </m:r>
                    <m:r>
                      <a:rPr lang="ja-JP" altLang="en-US" sz="20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：</m:t>
                    </m:r>
                    <m:sSub>
                      <m:sSubPr>
                        <m:ctrlPr>
                          <a:rPr lang="en-US" altLang="ja-JP" sz="20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ja-JP" sz="20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  <m:r>
                      <a:rPr lang="en-US" altLang="ja-JP" sz="20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ja-JP" sz="20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0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ja-JP" sz="20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  <m:r>
                      <a:rPr lang="en-US" altLang="ja-JP" sz="20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altLang="ja-JP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ja-JP" altLang="en-US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ラウドネス：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ja-JP" sz="20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ja-JP" sz="20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ja-JP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ja-JP" altLang="en-US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パルスレート：</a:t>
                </a:r>
                <a14:m>
                  <m:oMath xmlns:m="http://schemas.openxmlformats.org/officeDocument/2006/math">
                    <m:r>
                      <a:rPr lang="en-US" altLang="ja-JP" sz="20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ja-JP" sz="20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𝒓𝒂𝒏𝒅</m:t>
                    </m:r>
                    <m:r>
                      <a:rPr lang="en-US" altLang="ja-JP" sz="20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0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ja-JP" sz="20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ja-JP" sz="20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US" altLang="ja-JP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ja-JP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評価関数：</a:t>
                </a:r>
                <a:r>
                  <a:rPr lang="en-US" altLang="ja-JP" sz="2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Griewank</a:t>
                </a:r>
                <a:endParaRPr lang="en-US" altLang="ja-JP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3" name="コンテンツ プレースホルダー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636" y="2196005"/>
                <a:ext cx="4120750" cy="39943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217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評価</a:t>
            </a:r>
            <a:r>
              <a:rPr lang="ja-JP" altLang="en-US" dirty="0"/>
              <a:t>指標</a:t>
            </a:r>
            <a:endParaRPr kumimoji="1"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1044238" y="60150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8</a:t>
            </a:r>
            <a:endParaRPr kumimoji="1" lang="ja-JP" altLang="en-US" dirty="0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515588" y="1855293"/>
            <a:ext cx="4415115" cy="614197"/>
          </a:xfrm>
          <a:prstGeom prst="rect">
            <a:avLst/>
          </a:prstGeom>
        </p:spPr>
        <p:txBody>
          <a:bodyPr anchor="ctr"/>
          <a:lstStyle>
            <a:lvl1pPr marL="0" indent="0" algn="l" defTabSz="1219170" rtl="0" eaLnBrk="1" latinLnBrk="1" hangingPunct="1">
              <a:spcBef>
                <a:spcPct val="20000"/>
              </a:spcBef>
              <a:buFont typeface="Arial" pitchFamily="34" charset="0"/>
              <a:buNone/>
              <a:defRPr kumimoji="1" sz="266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990575" indent="-380990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kumimoji="1"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»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各局所解から最近傍個体までの距離の和</a:t>
            </a:r>
            <a:endParaRPr lang="ja-JP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コンテンツ プレースホルダー 3"/>
              <p:cNvSpPr txBox="1">
                <a:spLocks/>
              </p:cNvSpPr>
              <p:nvPr/>
            </p:nvSpPr>
            <p:spPr>
              <a:xfrm>
                <a:off x="248047" y="2691814"/>
                <a:ext cx="4726829" cy="3692555"/>
              </a:xfrm>
              <a:prstGeom prst="rect">
                <a:avLst/>
              </a:prstGeom>
            </p:spPr>
            <p:txBody>
              <a:bodyPr lIns="396000" anchor="t"/>
              <a:lstStyle>
                <a:lvl1pPr marL="0" indent="0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kumimoji="1" sz="1867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990575" indent="-380990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b="1" i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𝐝𝐢𝐬𝐭</m:t>
                          </m:r>
                        </m:e>
                        <m:sub>
                          <m:r>
                            <a:rPr lang="en-US" altLang="ja-JP" sz="2400" b="1" i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n-US" altLang="ja-JP" sz="2400" b="1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400" b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400" b="1" i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altLang="ja-JP" sz="2400" b="1" i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ja-JP" sz="2400" b="1" i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ja-JP" sz="2400" b="1" i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</m:sup>
                        <m:e>
                          <m:r>
                            <a:rPr lang="en-US" altLang="ja-JP" sz="2400" b="1" i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𝐦𝐢𝐧</m:t>
                          </m:r>
                          <m:d>
                            <m:dPr>
                              <m:ctrlPr>
                                <a:rPr lang="en-US" altLang="ja-JP" sz="2400" b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b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b="1" i="0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𝐬</m:t>
                                  </m:r>
                                </m:e>
                                <m:sub>
                                  <m:r>
                                    <a:rPr lang="en-US" altLang="ja-JP" sz="2400" b="1" i="0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  <m:r>
                                <a:rPr lang="en-US" altLang="ja-JP" sz="2400" b="1" i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ja-JP" sz="2400" b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b="1" i="0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ja-JP" sz="2400" b="1" i="0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𝐣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ja-JP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" name="コンテンツ プレースホルダー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47" y="2691814"/>
                <a:ext cx="4726829" cy="36925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876" y="1623394"/>
            <a:ext cx="6347968" cy="4760976"/>
          </a:xfrm>
          <a:prstGeom prst="rect">
            <a:avLst/>
          </a:prstGeom>
        </p:spPr>
      </p:pic>
      <p:cxnSp>
        <p:nvCxnSpPr>
          <p:cNvPr id="4" name="直線矢印コネクタ 3"/>
          <p:cNvCxnSpPr/>
          <p:nvPr/>
        </p:nvCxnSpPr>
        <p:spPr>
          <a:xfrm flipV="1">
            <a:off x="6458857" y="2148114"/>
            <a:ext cx="2757715" cy="1118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7937604" y="1578294"/>
                <a:ext cx="5818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𝒅𝒊𝒔𝒕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kumimoji="1" lang="ja-JP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604" y="1578294"/>
                <a:ext cx="581826" cy="276999"/>
              </a:xfrm>
              <a:prstGeom prst="rect">
                <a:avLst/>
              </a:prstGeom>
              <a:blipFill>
                <a:blip r:embed="rId4"/>
                <a:stretch>
                  <a:fillRect l="-8333" r="-3125" b="-2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9136476" y="1632967"/>
                <a:ext cx="283283" cy="336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000" b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1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kumimoji="1" lang="en-US" altLang="ja-JP" sz="2000" b="1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𝐣</m:t>
                          </m:r>
                        </m:sub>
                      </m:sSub>
                    </m:oMath>
                  </m:oMathPara>
                </a14:m>
                <a:endParaRPr kumimoji="1" lang="ja-JP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476" y="1632967"/>
                <a:ext cx="283283" cy="336502"/>
              </a:xfrm>
              <a:prstGeom prst="rect">
                <a:avLst/>
              </a:prstGeom>
              <a:blipFill>
                <a:blip r:embed="rId5"/>
                <a:stretch>
                  <a:fillRect l="-10870" r="-15217" b="-27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6385552" y="1632967"/>
                <a:ext cx="26391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000" b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1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𝐬</m:t>
                          </m:r>
                        </m:e>
                        <m:sub>
                          <m:r>
                            <a:rPr kumimoji="1" lang="en-US" altLang="ja-JP" sz="2000" b="1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</m:oMath>
                  </m:oMathPara>
                </a14:m>
                <a:endParaRPr kumimoji="1" lang="ja-JP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552" y="1632967"/>
                <a:ext cx="263918" cy="307777"/>
              </a:xfrm>
              <a:prstGeom prst="rect">
                <a:avLst/>
              </a:prstGeom>
              <a:blipFill>
                <a:blip r:embed="rId6"/>
                <a:stretch>
                  <a:fillRect l="-11364" r="-6818" b="-22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矢印コネクタ 15"/>
          <p:cNvCxnSpPr/>
          <p:nvPr/>
        </p:nvCxnSpPr>
        <p:spPr>
          <a:xfrm flipV="1">
            <a:off x="7784857" y="2234961"/>
            <a:ext cx="1475888" cy="416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11196638" y="61674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7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0268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ue-pleated-shape-on-the-white-background-PowerPoint-Templates-Widescree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ユーザー定義 2">
      <a:majorFont>
        <a:latin typeface="Segoe UI"/>
        <a:ea typeface="Meiryo UI"/>
        <a:cs typeface=""/>
      </a:majorFont>
      <a:minorFont>
        <a:latin typeface="Segoe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Blue-pleated-shape-on-the-white-background-PowerPoint-Templates-Widescreen</Template>
  <TotalTime>5082</TotalTime>
  <Words>556</Words>
  <Application>Microsoft Office PowerPoint</Application>
  <PresentationFormat>ワイド画面</PresentationFormat>
  <Paragraphs>309</Paragraphs>
  <Slides>23</Slides>
  <Notes>0</Notes>
  <HiddenSlides>5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23</vt:i4>
      </vt:variant>
    </vt:vector>
  </HeadingPairs>
  <TitlesOfParts>
    <vt:vector size="32" baseType="lpstr">
      <vt:lpstr>Meiryo UI</vt:lpstr>
      <vt:lpstr>ＭＳ Ｐゴシック</vt:lpstr>
      <vt:lpstr>游ゴシック Light</vt:lpstr>
      <vt:lpstr>Arial</vt:lpstr>
      <vt:lpstr>Calibri</vt:lpstr>
      <vt:lpstr>Cambria Math</vt:lpstr>
      <vt:lpstr>Segoe UI</vt:lpstr>
      <vt:lpstr>Blue-pleated-shape-on-the-white-background-PowerPoint-Templates-Widescreen</vt:lpstr>
      <vt:lpstr>Custom Design</vt:lpstr>
      <vt:lpstr>進捗報告</vt:lpstr>
      <vt:lpstr>提案手法</vt:lpstr>
      <vt:lpstr>提案手法</vt:lpstr>
      <vt:lpstr>提案手法</vt:lpstr>
      <vt:lpstr>提案手法</vt:lpstr>
      <vt:lpstr>提案手法</vt:lpstr>
      <vt:lpstr>提案手法</vt:lpstr>
      <vt:lpstr>問題設定</vt:lpstr>
      <vt:lpstr>評価指標</vt:lpstr>
      <vt:lpstr>目的関数</vt:lpstr>
      <vt:lpstr>個体数増減</vt:lpstr>
      <vt:lpstr>個体数増減</vt:lpstr>
      <vt:lpstr>個体数増減</vt:lpstr>
      <vt:lpstr>個体数増減</vt:lpstr>
      <vt:lpstr>世代数による比較</vt:lpstr>
      <vt:lpstr>目的関数</vt:lpstr>
      <vt:lpstr>Jong N.5 function</vt:lpstr>
      <vt:lpstr>目的関数</vt:lpstr>
      <vt:lpstr>Rastrigin FunctionDe</vt:lpstr>
      <vt:lpstr>実験結果</vt:lpstr>
      <vt:lpstr>困っていること &amp; 今後の予定</vt:lpstr>
      <vt:lpstr>PowerPoint プレゼンテーション</vt:lpstr>
      <vt:lpstr>補足説明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Takuya Iwase</dc:creator>
  <cp:lastModifiedBy>Takuya Iwase</cp:lastModifiedBy>
  <cp:revision>173</cp:revision>
  <dcterms:created xsi:type="dcterms:W3CDTF">2017-10-11T10:33:32Z</dcterms:created>
  <dcterms:modified xsi:type="dcterms:W3CDTF">2017-12-01T04:44:00Z</dcterms:modified>
</cp:coreProperties>
</file>